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40"/>
  </p:notesMasterIdLst>
  <p:handoutMasterIdLst>
    <p:handoutMasterId r:id="rId41"/>
  </p:handoutMasterIdLst>
  <p:sldIdLst>
    <p:sldId id="327" r:id="rId2"/>
    <p:sldId id="400" r:id="rId3"/>
    <p:sldId id="399" r:id="rId4"/>
    <p:sldId id="401" r:id="rId5"/>
    <p:sldId id="402" r:id="rId6"/>
    <p:sldId id="347" r:id="rId7"/>
    <p:sldId id="407" r:id="rId8"/>
    <p:sldId id="415" r:id="rId9"/>
    <p:sldId id="429" r:id="rId10"/>
    <p:sldId id="361" r:id="rId11"/>
    <p:sldId id="426" r:id="rId12"/>
    <p:sldId id="431" r:id="rId13"/>
    <p:sldId id="338" r:id="rId14"/>
    <p:sldId id="418" r:id="rId15"/>
    <p:sldId id="419" r:id="rId16"/>
    <p:sldId id="420" r:id="rId17"/>
    <p:sldId id="421" r:id="rId18"/>
    <p:sldId id="422" r:id="rId19"/>
    <p:sldId id="424" r:id="rId20"/>
    <p:sldId id="425" r:id="rId21"/>
    <p:sldId id="417" r:id="rId22"/>
    <p:sldId id="377" r:id="rId23"/>
    <p:sldId id="378" r:id="rId24"/>
    <p:sldId id="379" r:id="rId25"/>
    <p:sldId id="416" r:id="rId26"/>
    <p:sldId id="380" r:id="rId27"/>
    <p:sldId id="381" r:id="rId28"/>
    <p:sldId id="363" r:id="rId29"/>
    <p:sldId id="364" r:id="rId30"/>
    <p:sldId id="365" r:id="rId31"/>
    <p:sldId id="366" r:id="rId32"/>
    <p:sldId id="367" r:id="rId33"/>
    <p:sldId id="368" r:id="rId34"/>
    <p:sldId id="411" r:id="rId35"/>
    <p:sldId id="396" r:id="rId36"/>
    <p:sldId id="408" r:id="rId37"/>
    <p:sldId id="409" r:id="rId38"/>
    <p:sldId id="395" r:id="rId3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E3688274-270E-44C2-93AD-55E80FBD3F64}">
          <p14:sldIdLst>
            <p14:sldId id="327"/>
            <p14:sldId id="400"/>
            <p14:sldId id="399"/>
            <p14:sldId id="401"/>
            <p14:sldId id="402"/>
            <p14:sldId id="347"/>
            <p14:sldId id="407"/>
            <p14:sldId id="415"/>
            <p14:sldId id="429"/>
            <p14:sldId id="361"/>
            <p14:sldId id="426"/>
            <p14:sldId id="431"/>
            <p14:sldId id="338"/>
            <p14:sldId id="418"/>
            <p14:sldId id="419"/>
            <p14:sldId id="420"/>
            <p14:sldId id="421"/>
            <p14:sldId id="422"/>
            <p14:sldId id="424"/>
            <p14:sldId id="425"/>
            <p14:sldId id="417"/>
            <p14:sldId id="377"/>
            <p14:sldId id="378"/>
            <p14:sldId id="379"/>
            <p14:sldId id="416"/>
            <p14:sldId id="380"/>
            <p14:sldId id="381"/>
            <p14:sldId id="363"/>
            <p14:sldId id="364"/>
            <p14:sldId id="365"/>
            <p14:sldId id="366"/>
            <p14:sldId id="367"/>
            <p14:sldId id="368"/>
            <p14:sldId id="411"/>
            <p14:sldId id="396"/>
            <p14:sldId id="408"/>
            <p14:sldId id="409"/>
            <p14:sldId id="395"/>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uisiana Department of Education" initials="LDoE" lastIdx="15" clrIdx="0"/>
  <p:cmAuthor id="1" name="deleteme2" initials="d"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A9CB"/>
    <a:srgbClr val="00A79D"/>
    <a:srgbClr val="333333"/>
    <a:srgbClr val="191919"/>
    <a:srgbClr val="4C4C4C"/>
    <a:srgbClr val="0000FF"/>
    <a:srgbClr val="9E4C65"/>
    <a:srgbClr val="AF5D8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6" autoAdjust="0"/>
    <p:restoredTop sz="94265" autoAdjust="0"/>
  </p:normalViewPr>
  <p:slideViewPr>
    <p:cSldViewPr>
      <p:cViewPr varScale="1">
        <p:scale>
          <a:sx n="91" d="100"/>
          <a:sy n="91" d="100"/>
        </p:scale>
        <p:origin x="532" y="5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137" d="100"/>
          <a:sy n="137" d="100"/>
        </p:scale>
        <p:origin x="2928"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D0207C-B002-435E-99D1-C3D69078E972}" type="slidenum">
              <a:rPr lang="en-US" smtClean="0"/>
              <a:t>‹#›</a:t>
            </a:fld>
            <a:endParaRPr lang="en-US" dirty="0"/>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228226-64E5-9F44-994C-3970D6B5B08D}" type="datetimeFigureOut">
              <a:rPr lang="en-US" smtClean="0"/>
              <a:t>11/12/2018</a:t>
            </a:fld>
            <a:endParaRPr lang="en-US"/>
          </a:p>
        </p:txBody>
      </p:sp>
    </p:spTree>
    <p:extLst>
      <p:ext uri="{BB962C8B-B14F-4D97-AF65-F5344CB8AC3E}">
        <p14:creationId xmlns:p14="http://schemas.microsoft.com/office/powerpoint/2010/main" val="3290924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1CA6CE-8A7F-4E37-A715-9178284F6F81}" type="datetimeFigureOut">
              <a:rPr lang="en-US" smtClean="0"/>
              <a:t>11/12/2018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7D4113-607C-4C8C-A317-57A1D107AA5D}" type="slidenum">
              <a:rPr lang="en-US" smtClean="0"/>
              <a:t>‹#›</a:t>
            </a:fld>
            <a:endParaRPr lang="en-US" dirty="0"/>
          </a:p>
        </p:txBody>
      </p:sp>
    </p:spTree>
    <p:extLst>
      <p:ext uri="{BB962C8B-B14F-4D97-AF65-F5344CB8AC3E}">
        <p14:creationId xmlns:p14="http://schemas.microsoft.com/office/powerpoint/2010/main" val="20012888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59827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7D4113-607C-4C8C-A317-57A1D107AA5D}" type="slidenum">
              <a:rPr lang="en-US" smtClean="0"/>
              <a:t>2</a:t>
            </a:fld>
            <a:endParaRPr lang="en-US" dirty="0"/>
          </a:p>
        </p:txBody>
      </p:sp>
    </p:spTree>
    <p:extLst>
      <p:ext uri="{BB962C8B-B14F-4D97-AF65-F5344CB8AC3E}">
        <p14:creationId xmlns:p14="http://schemas.microsoft.com/office/powerpoint/2010/main" val="2827984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Given the newly adopted Connectors for </a:t>
            </a:r>
            <a:r>
              <a:rPr lang="en-US" baseline="0" dirty="0" err="1"/>
              <a:t>Els</a:t>
            </a:r>
            <a:r>
              <a:rPr lang="en-US" baseline="0" dirty="0"/>
              <a:t>, teachers are now required to provide linguistic support to their English learners while also teaching their specific content concepts.</a:t>
            </a:r>
          </a:p>
          <a:p>
            <a:r>
              <a:rPr lang="en-US" baseline="0" dirty="0"/>
              <a:t>To this end, a greater collaboration is needed between content teachers and EL Specialists.  To strengthen practices in ELA classrooms, EL Specialist participated in a scaffold writing project to deepen their knowledge of ELA Guidebook lessons and develop a product that can help ELA teachers implement effective strategies and scaffolds aligned to current lessons.</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3</a:t>
            </a:fld>
            <a:endParaRPr lang="en-US" dirty="0"/>
          </a:p>
        </p:txBody>
      </p:sp>
    </p:spTree>
    <p:extLst>
      <p:ext uri="{BB962C8B-B14F-4D97-AF65-F5344CB8AC3E}">
        <p14:creationId xmlns:p14="http://schemas.microsoft.com/office/powerpoint/2010/main" val="1152257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kern="1200" dirty="0">
                <a:solidFill>
                  <a:schemeClr val="tx1"/>
                </a:solidFill>
                <a:effectLst/>
                <a:latin typeface="+mn-lt"/>
                <a:ea typeface="+mn-ea"/>
                <a:cs typeface="+mn-cs"/>
              </a:rPr>
              <a:t>Scaffolding is used to erect stunning buildings.  Though we’re not in the construction business, we are trying to impart knowledge, skills, and mindsets will serve students long after they’ve left our classrooms.  </a:t>
            </a:r>
          </a:p>
          <a:p>
            <a:r>
              <a:rPr lang="en-US" sz="900" b="0" i="0" kern="1200" dirty="0">
                <a:solidFill>
                  <a:schemeClr val="tx1"/>
                </a:solidFill>
                <a:effectLst/>
                <a:latin typeface="+mn-lt"/>
                <a:ea typeface="+mn-ea"/>
                <a:cs typeface="+mn-cs"/>
              </a:rPr>
              <a:t>Scaffolding helps students develop the skills that they can later call on and build upon in their future endeavors.</a:t>
            </a:r>
          </a:p>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8</a:t>
            </a:fld>
            <a:endParaRPr lang="en-US" dirty="0"/>
          </a:p>
        </p:txBody>
      </p:sp>
    </p:spTree>
    <p:extLst>
      <p:ext uri="{BB962C8B-B14F-4D97-AF65-F5344CB8AC3E}">
        <p14:creationId xmlns:p14="http://schemas.microsoft.com/office/powerpoint/2010/main" val="2568008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HN" dirty="0"/>
          </a:p>
        </p:txBody>
      </p:sp>
      <p:sp>
        <p:nvSpPr>
          <p:cNvPr id="4" name="Slide Number Placeholder 3"/>
          <p:cNvSpPr>
            <a:spLocks noGrp="1"/>
          </p:cNvSpPr>
          <p:nvPr>
            <p:ph type="sldNum" sz="quarter" idx="10"/>
          </p:nvPr>
        </p:nvSpPr>
        <p:spPr/>
        <p:txBody>
          <a:bodyPr/>
          <a:lstStyle/>
          <a:p>
            <a:fld id="{0A7D4113-607C-4C8C-A317-57A1D107AA5D}" type="slidenum">
              <a:rPr lang="en-US" smtClean="0"/>
              <a:t>14</a:t>
            </a:fld>
            <a:endParaRPr lang="en-US" dirty="0"/>
          </a:p>
        </p:txBody>
      </p:sp>
    </p:spTree>
    <p:extLst>
      <p:ext uri="{BB962C8B-B14F-4D97-AF65-F5344CB8AC3E}">
        <p14:creationId xmlns:p14="http://schemas.microsoft.com/office/powerpoint/2010/main" val="3256343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057401"/>
            <a:ext cx="7886700" cy="1222772"/>
          </a:xfrm>
          <a:prstGeom prst="rect">
            <a:avLst/>
          </a:prstGeom>
        </p:spPr>
        <p:txBody>
          <a:bodyPr anchor="ctr" anchorCtr="0"/>
          <a:lstStyle>
            <a:lvl1pPr algn="ctr">
              <a:defRPr>
                <a:latin typeface="+mn-lt"/>
              </a:defRPr>
            </a:lvl1pPr>
          </a:lstStyle>
          <a:p>
            <a:r>
              <a:rPr lang="en-US" dirty="0"/>
              <a:t>Title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93975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95837"/>
            <a:ext cx="9144000" cy="36671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047750"/>
          </a:xfrm>
          <a:prstGeom prst="rect">
            <a:avLst/>
          </a:prstGeom>
        </p:spPr>
      </p:pic>
      <p:sp>
        <p:nvSpPr>
          <p:cNvPr id="2" name="Title 1"/>
          <p:cNvSpPr>
            <a:spLocks noGrp="1"/>
          </p:cNvSpPr>
          <p:nvPr>
            <p:ph type="title" hasCustomPrompt="1"/>
          </p:nvPr>
        </p:nvSpPr>
        <p:spPr>
          <a:xfrm>
            <a:off x="4354" y="0"/>
            <a:ext cx="9144000" cy="1047750"/>
          </a:xfrm>
          <a:prstGeom prst="rect">
            <a:avLst/>
          </a:prstGeom>
        </p:spPr>
        <p:txBody>
          <a:bodyPr anchor="ctr"/>
          <a:lstStyle>
            <a:lvl1pPr>
              <a:defRPr sz="3000" b="0" i="0" u="none" cap="none" normalizeH="0" baseline="0">
                <a:solidFill>
                  <a:srgbClr val="333333"/>
                </a:solidFill>
                <a:latin typeface="Calibri"/>
              </a:defRPr>
            </a:lvl1pPr>
          </a:lstStyle>
          <a:p>
            <a:r>
              <a:rPr lang="en-US" dirty="0"/>
              <a:t>Title</a:t>
            </a:r>
          </a:p>
        </p:txBody>
      </p:sp>
      <p:sp>
        <p:nvSpPr>
          <p:cNvPr id="3" name="Content Placeholder 3"/>
          <p:cNvSpPr>
            <a:spLocks noGrp="1"/>
          </p:cNvSpPr>
          <p:nvPr>
            <p:ph sz="quarter" idx="10"/>
          </p:nvPr>
        </p:nvSpPr>
        <p:spPr>
          <a:xfrm>
            <a:off x="152400" y="1143000"/>
            <a:ext cx="8839200" cy="3543300"/>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5" name="Slide Number Placeholder 5"/>
          <p:cNvSpPr>
            <a:spLocks noGrp="1"/>
          </p:cNvSpPr>
          <p:nvPr>
            <p:ph type="sldNum" sz="quarter" idx="4"/>
          </p:nvPr>
        </p:nvSpPr>
        <p:spPr>
          <a:xfrm>
            <a:off x="6800850" y="4800600"/>
            <a:ext cx="2228850" cy="342901"/>
          </a:xfrm>
          <a:prstGeom prst="rect">
            <a:avLst/>
          </a:prstGeom>
        </p:spPr>
        <p:txBody>
          <a:bodyPr vert="horz" lIns="91440" tIns="45720" rIns="91440" bIns="45720" rtlCol="0" anchor="ctr"/>
          <a:lstStyle>
            <a:lvl1pPr marL="0" marR="0" indent="0" algn="r" defTabSz="685800" rtl="0" eaLnBrk="1" fontAlgn="auto" latinLnBrk="0" hangingPunct="1">
              <a:lnSpc>
                <a:spcPct val="100000"/>
              </a:lnSpc>
              <a:spcBef>
                <a:spcPts val="0"/>
              </a:spcBef>
              <a:spcAft>
                <a:spcPts val="0"/>
              </a:spcAft>
              <a:buClrTx/>
              <a:buSzTx/>
              <a:buFontTx/>
              <a:buNone/>
              <a:tabLst/>
              <a:defRPr sz="900" b="0" i="0">
                <a:solidFill>
                  <a:schemeClr val="tx1">
                    <a:tint val="75000"/>
                  </a:schemeClr>
                </a:solidFill>
                <a:latin typeface="+mn-lt"/>
              </a:defRPr>
            </a:lvl1pPr>
          </a:lstStyle>
          <a:p>
            <a:fld id="{6E135CAF-C8C3-4539-A652-3CBFF32730FE}" type="slidenum">
              <a:rPr lang="en-US" smtClean="0"/>
              <a:pPr/>
              <a:t>‹#›</a:t>
            </a:fld>
            <a:endParaRPr lang="en-US" dirty="0"/>
          </a:p>
        </p:txBody>
      </p:sp>
      <p:sp>
        <p:nvSpPr>
          <p:cNvPr id="7" name="Slide Number Placeholder 5"/>
          <p:cNvSpPr txBox="1">
            <a:spLocks/>
          </p:cNvSpPr>
          <p:nvPr userDrawn="1"/>
        </p:nvSpPr>
        <p:spPr>
          <a:xfrm>
            <a:off x="6800850" y="4800600"/>
            <a:ext cx="2228850" cy="342901"/>
          </a:xfrm>
          <a:prstGeom prst="rect">
            <a:avLst/>
          </a:prstGeom>
        </p:spPr>
        <p:txBody>
          <a:bodyPr vert="horz" lIns="91440" tIns="45720" rIns="91440" bIns="45720" rtlCol="0" anchor="ctr"/>
          <a:lstStyle>
            <a:defPPr>
              <a:defRPr lang="en-US"/>
            </a:defPPr>
            <a:lvl1pPr marL="0" marR="0" indent="0" algn="r" defTabSz="685800" rtl="0" eaLnBrk="1" fontAlgn="auto" latinLnBrk="0" hangingPunct="1">
              <a:lnSpc>
                <a:spcPct val="100000"/>
              </a:lnSpc>
              <a:spcBef>
                <a:spcPts val="0"/>
              </a:spcBef>
              <a:spcAft>
                <a:spcPts val="0"/>
              </a:spcAft>
              <a:buClrTx/>
              <a:buSzTx/>
              <a:buFontTx/>
              <a:buNone/>
              <a:tabLst/>
              <a:defRPr sz="900" b="0" i="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6E135CAF-C8C3-4539-A652-3CBFF32730FE}" type="slidenum">
              <a:rPr lang="en-US" smtClean="0"/>
              <a:pPr/>
              <a:t>‹#›</a:t>
            </a:fld>
            <a:endParaRPr lang="en-US" dirty="0"/>
          </a:p>
        </p:txBody>
      </p:sp>
    </p:spTree>
    <p:extLst>
      <p:ext uri="{BB962C8B-B14F-4D97-AF65-F5344CB8AC3E}">
        <p14:creationId xmlns:p14="http://schemas.microsoft.com/office/powerpoint/2010/main" val="1085573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76787"/>
            <a:ext cx="9144000" cy="366713"/>
          </a:xfrm>
          <a:prstGeom prst="rect">
            <a:avLst/>
          </a:prstGeom>
        </p:spPr>
      </p:pic>
      <p:sp>
        <p:nvSpPr>
          <p:cNvPr id="3" name="Content Placeholder 3"/>
          <p:cNvSpPr>
            <a:spLocks noGrp="1"/>
          </p:cNvSpPr>
          <p:nvPr>
            <p:ph sz="quarter" idx="10"/>
          </p:nvPr>
        </p:nvSpPr>
        <p:spPr>
          <a:xfrm>
            <a:off x="152400" y="1143000"/>
            <a:ext cx="5562600" cy="3543300"/>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5" name="Slide Number Placeholder 5"/>
          <p:cNvSpPr>
            <a:spLocks noGrp="1"/>
          </p:cNvSpPr>
          <p:nvPr>
            <p:ph type="sldNum" sz="quarter" idx="4"/>
          </p:nvPr>
        </p:nvSpPr>
        <p:spPr>
          <a:xfrm>
            <a:off x="6800850" y="4800600"/>
            <a:ext cx="2228850" cy="342901"/>
          </a:xfrm>
          <a:prstGeom prst="rect">
            <a:avLst/>
          </a:prstGeom>
        </p:spPr>
        <p:txBody>
          <a:bodyPr vert="horz" lIns="91440" tIns="45720" rIns="91440" bIns="45720" rtlCol="0" anchor="ctr"/>
          <a:lstStyle>
            <a:lvl1pPr marL="0" marR="0" indent="0" algn="r" defTabSz="685800" rtl="0" eaLnBrk="1" fontAlgn="auto" latinLnBrk="0" hangingPunct="1">
              <a:lnSpc>
                <a:spcPct val="100000"/>
              </a:lnSpc>
              <a:spcBef>
                <a:spcPts val="0"/>
              </a:spcBef>
              <a:spcAft>
                <a:spcPts val="0"/>
              </a:spcAft>
              <a:buClrTx/>
              <a:buSzTx/>
              <a:buFontTx/>
              <a:buNone/>
              <a:tabLst/>
              <a:defRPr sz="900" b="0" i="0">
                <a:solidFill>
                  <a:schemeClr val="tx1">
                    <a:tint val="75000"/>
                  </a:schemeClr>
                </a:solidFill>
                <a:latin typeface="+mn-lt"/>
              </a:defRPr>
            </a:lvl1pPr>
          </a:lstStyle>
          <a:p>
            <a:fld id="{6E135CAF-C8C3-4539-A652-3CBFF32730FE}" type="slidenum">
              <a:rPr lang="en-US" smtClean="0"/>
              <a:pPr/>
              <a:t>‹#›</a:t>
            </a:fld>
            <a:endParaRPr lang="en-US" dirty="0"/>
          </a:p>
        </p:txBody>
      </p:sp>
      <p:sp>
        <p:nvSpPr>
          <p:cNvPr id="8" name="Picture Placeholder 7"/>
          <p:cNvSpPr>
            <a:spLocks noGrp="1"/>
          </p:cNvSpPr>
          <p:nvPr>
            <p:ph type="pic" sz="quarter" idx="11"/>
          </p:nvPr>
        </p:nvSpPr>
        <p:spPr>
          <a:xfrm>
            <a:off x="5829300" y="1276350"/>
            <a:ext cx="3200400" cy="3200400"/>
          </a:xfrm>
          <a:prstGeom prst="ellipse">
            <a:avLst/>
          </a:prstGeom>
          <a:ln w="107950">
            <a:solidFill>
              <a:schemeClr val="tx1">
                <a:lumMod val="50000"/>
                <a:lumOff val="50000"/>
              </a:schemeClr>
            </a:solidFill>
          </a:ln>
        </p:spPr>
        <p:txBody>
          <a:bodyPr/>
          <a:lstStyle/>
          <a:p>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047750"/>
          </a:xfrm>
          <a:prstGeom prst="rect">
            <a:avLst/>
          </a:prstGeom>
        </p:spPr>
      </p:pic>
      <p:sp>
        <p:nvSpPr>
          <p:cNvPr id="10" name="Slide Number Placeholder 5"/>
          <p:cNvSpPr txBox="1">
            <a:spLocks/>
          </p:cNvSpPr>
          <p:nvPr userDrawn="1"/>
        </p:nvSpPr>
        <p:spPr>
          <a:xfrm>
            <a:off x="6800850" y="4800600"/>
            <a:ext cx="2228850" cy="342901"/>
          </a:xfrm>
          <a:prstGeom prst="rect">
            <a:avLst/>
          </a:prstGeom>
        </p:spPr>
        <p:txBody>
          <a:bodyPr vert="horz" lIns="91440" tIns="45720" rIns="91440" bIns="45720" rtlCol="0" anchor="ctr"/>
          <a:lstStyle>
            <a:defPPr>
              <a:defRPr lang="en-US"/>
            </a:defPPr>
            <a:lvl1pPr marL="0" marR="0" indent="0" algn="r" defTabSz="685800" rtl="0" eaLnBrk="1" fontAlgn="auto" latinLnBrk="0" hangingPunct="1">
              <a:lnSpc>
                <a:spcPct val="100000"/>
              </a:lnSpc>
              <a:spcBef>
                <a:spcPts val="0"/>
              </a:spcBef>
              <a:spcAft>
                <a:spcPts val="0"/>
              </a:spcAft>
              <a:buClrTx/>
              <a:buSzTx/>
              <a:buFontTx/>
              <a:buNone/>
              <a:tabLst/>
              <a:defRPr sz="900" b="0" i="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6E135CAF-C8C3-4539-A652-3CBFF32730FE}" type="slidenum">
              <a:rPr lang="en-US" smtClean="0"/>
              <a:pPr/>
              <a:t>‹#›</a:t>
            </a:fld>
            <a:endParaRPr lang="en-US" dirty="0"/>
          </a:p>
        </p:txBody>
      </p:sp>
      <p:sp>
        <p:nvSpPr>
          <p:cNvPr id="11" name="Slide Number Placeholder 5"/>
          <p:cNvSpPr txBox="1">
            <a:spLocks/>
          </p:cNvSpPr>
          <p:nvPr userDrawn="1"/>
        </p:nvSpPr>
        <p:spPr>
          <a:xfrm>
            <a:off x="6800850" y="4800600"/>
            <a:ext cx="2228850" cy="342901"/>
          </a:xfrm>
          <a:prstGeom prst="rect">
            <a:avLst/>
          </a:prstGeom>
        </p:spPr>
        <p:txBody>
          <a:bodyPr vert="horz" lIns="91440" tIns="45720" rIns="91440" bIns="45720" rtlCol="0" anchor="ctr"/>
          <a:lstStyle>
            <a:defPPr>
              <a:defRPr lang="en-US"/>
            </a:defPPr>
            <a:lvl1pPr marL="0" marR="0" indent="0" algn="r" defTabSz="685800" rtl="0" eaLnBrk="1" fontAlgn="auto" latinLnBrk="0" hangingPunct="1">
              <a:lnSpc>
                <a:spcPct val="100000"/>
              </a:lnSpc>
              <a:spcBef>
                <a:spcPts val="0"/>
              </a:spcBef>
              <a:spcAft>
                <a:spcPts val="0"/>
              </a:spcAft>
              <a:buClrTx/>
              <a:buSzTx/>
              <a:buFontTx/>
              <a:buNone/>
              <a:tabLst/>
              <a:defRPr sz="900" b="0" i="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6E135CAF-C8C3-4539-A652-3CBFF32730FE}" type="slidenum">
              <a:rPr lang="en-US" smtClean="0"/>
              <a:pPr/>
              <a:t>‹#›</a:t>
            </a:fld>
            <a:endParaRPr lang="en-US" dirty="0"/>
          </a:p>
        </p:txBody>
      </p:sp>
      <p:sp>
        <p:nvSpPr>
          <p:cNvPr id="12" name="Title 11"/>
          <p:cNvSpPr>
            <a:spLocks noGrp="1"/>
          </p:cNvSpPr>
          <p:nvPr>
            <p:ph type="title" hasCustomPrompt="1"/>
          </p:nvPr>
        </p:nvSpPr>
        <p:spPr>
          <a:xfrm>
            <a:off x="0" y="543"/>
            <a:ext cx="9144000" cy="1047751"/>
          </a:xfrm>
          <a:prstGeom prst="rect">
            <a:avLst/>
          </a:prstGeom>
        </p:spPr>
        <p:txBody>
          <a:bodyPr anchor="ctr" anchorCtr="0"/>
          <a:lstStyle>
            <a:lvl1pPr>
              <a:defRPr sz="3000" b="0">
                <a:latin typeface="Calibri" charset="0"/>
                <a:ea typeface="Calibri" charset="0"/>
                <a:cs typeface="Calibri" charset="0"/>
              </a:defRPr>
            </a:lvl1pPr>
          </a:lstStyle>
          <a:p>
            <a:pPr marL="0" indent="0">
              <a:tabLst>
                <a:tab pos="223838" algn="l"/>
              </a:tabLst>
            </a:pPr>
            <a:r>
              <a:rPr lang="en-US" dirty="0"/>
              <a:t>Title</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Call out box">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98558"/>
            <a:ext cx="9144000" cy="36671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047750"/>
          </a:xfrm>
          <a:prstGeom prst="rect">
            <a:avLst/>
          </a:prstGeom>
        </p:spPr>
      </p:pic>
      <p:sp>
        <p:nvSpPr>
          <p:cNvPr id="2" name="Title 1"/>
          <p:cNvSpPr>
            <a:spLocks noGrp="1"/>
          </p:cNvSpPr>
          <p:nvPr>
            <p:ph type="title" hasCustomPrompt="1"/>
          </p:nvPr>
        </p:nvSpPr>
        <p:spPr>
          <a:xfrm>
            <a:off x="2177" y="2042"/>
            <a:ext cx="9144000" cy="1045708"/>
          </a:xfrm>
          <a:prstGeom prst="rect">
            <a:avLst/>
          </a:prstGeom>
        </p:spPr>
        <p:txBody>
          <a:bodyPr anchor="ctr"/>
          <a:lstStyle>
            <a:lvl1pPr>
              <a:defRPr sz="3000" b="0" i="0" u="none" cap="none" normalizeH="0" baseline="0">
                <a:solidFill>
                  <a:srgbClr val="333333"/>
                </a:solidFill>
                <a:latin typeface="Calibri"/>
              </a:defRPr>
            </a:lvl1pPr>
          </a:lstStyle>
          <a:p>
            <a:r>
              <a:rPr lang="en-US" dirty="0"/>
              <a:t>Title</a:t>
            </a:r>
          </a:p>
        </p:txBody>
      </p:sp>
      <p:sp>
        <p:nvSpPr>
          <p:cNvPr id="3" name="Content Placeholder 3"/>
          <p:cNvSpPr>
            <a:spLocks noGrp="1"/>
          </p:cNvSpPr>
          <p:nvPr>
            <p:ph sz="quarter" idx="10"/>
          </p:nvPr>
        </p:nvSpPr>
        <p:spPr>
          <a:xfrm>
            <a:off x="152400" y="1143000"/>
            <a:ext cx="5562600" cy="3543300"/>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5" name="Slide Number Placeholder 5"/>
          <p:cNvSpPr>
            <a:spLocks noGrp="1"/>
          </p:cNvSpPr>
          <p:nvPr>
            <p:ph type="sldNum" sz="quarter" idx="4"/>
          </p:nvPr>
        </p:nvSpPr>
        <p:spPr>
          <a:xfrm>
            <a:off x="6800850" y="4800600"/>
            <a:ext cx="2228850" cy="342901"/>
          </a:xfrm>
          <a:prstGeom prst="rect">
            <a:avLst/>
          </a:prstGeom>
        </p:spPr>
        <p:txBody>
          <a:bodyPr vert="horz" lIns="91440" tIns="45720" rIns="91440" bIns="45720" rtlCol="0" anchor="ctr"/>
          <a:lstStyle>
            <a:lvl1pPr marL="0" marR="0" indent="0" algn="r" defTabSz="685800" rtl="0" eaLnBrk="1" fontAlgn="auto" latinLnBrk="0" hangingPunct="1">
              <a:lnSpc>
                <a:spcPct val="100000"/>
              </a:lnSpc>
              <a:spcBef>
                <a:spcPts val="0"/>
              </a:spcBef>
              <a:spcAft>
                <a:spcPts val="0"/>
              </a:spcAft>
              <a:buClrTx/>
              <a:buSzTx/>
              <a:buFontTx/>
              <a:buNone/>
              <a:tabLst/>
              <a:defRPr sz="900" b="0" i="0">
                <a:solidFill>
                  <a:schemeClr val="tx1">
                    <a:tint val="75000"/>
                  </a:schemeClr>
                </a:solidFill>
                <a:latin typeface="+mn-lt"/>
              </a:defRPr>
            </a:lvl1pPr>
          </a:lstStyle>
          <a:p>
            <a:fld id="{6E135CAF-C8C3-4539-A652-3CBFF32730FE}" type="slidenum">
              <a:rPr lang="en-US" smtClean="0"/>
              <a:pPr/>
              <a:t>‹#›</a:t>
            </a:fld>
            <a:endParaRPr lang="en-US" dirty="0"/>
          </a:p>
        </p:txBody>
      </p:sp>
      <p:sp>
        <p:nvSpPr>
          <p:cNvPr id="6" name="Text Placeholder 5"/>
          <p:cNvSpPr>
            <a:spLocks noGrp="1"/>
          </p:cNvSpPr>
          <p:nvPr>
            <p:ph type="body" sz="quarter" idx="12"/>
          </p:nvPr>
        </p:nvSpPr>
        <p:spPr>
          <a:xfrm>
            <a:off x="6020425" y="1200150"/>
            <a:ext cx="2952125" cy="3314700"/>
          </a:xfrm>
          <a:prstGeom prst="rect">
            <a:avLst/>
          </a:prstGeom>
          <a:solidFill>
            <a:schemeClr val="accent1"/>
          </a:solidFill>
          <a:effectLst>
            <a:outerShdw blurRad="63500" sx="102000" sy="102000" algn="ctr" rotWithShape="0">
              <a:prstClr val="black">
                <a:alpha val="3000"/>
              </a:prstClr>
            </a:outerShdw>
          </a:effectLst>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txBox="1">
            <a:spLocks/>
          </p:cNvSpPr>
          <p:nvPr userDrawn="1"/>
        </p:nvSpPr>
        <p:spPr>
          <a:xfrm>
            <a:off x="6800850" y="4803321"/>
            <a:ext cx="2228850" cy="342901"/>
          </a:xfrm>
          <a:prstGeom prst="rect">
            <a:avLst/>
          </a:prstGeom>
        </p:spPr>
        <p:txBody>
          <a:bodyPr vert="horz" lIns="91440" tIns="45720" rIns="91440" bIns="45720" rtlCol="0" anchor="ctr"/>
          <a:lstStyle>
            <a:defPPr>
              <a:defRPr lang="en-US"/>
            </a:defPPr>
            <a:lvl1pPr marL="0" marR="0" indent="0" algn="r" defTabSz="685800" rtl="0" eaLnBrk="1" fontAlgn="auto" latinLnBrk="0" hangingPunct="1">
              <a:lnSpc>
                <a:spcPct val="100000"/>
              </a:lnSpc>
              <a:spcBef>
                <a:spcPts val="0"/>
              </a:spcBef>
              <a:spcAft>
                <a:spcPts val="0"/>
              </a:spcAft>
              <a:buClrTx/>
              <a:buSzTx/>
              <a:buFontTx/>
              <a:buNone/>
              <a:tabLst/>
              <a:defRPr sz="900" b="0" i="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6E135CAF-C8C3-4539-A652-3CBFF32730FE}" type="slidenum">
              <a:rPr lang="en-US" smtClean="0"/>
              <a:pPr/>
              <a:t>‹#›</a:t>
            </a:fld>
            <a:endParaRPr lang="en-US" dirty="0"/>
          </a:p>
        </p:txBody>
      </p:sp>
      <p:sp>
        <p:nvSpPr>
          <p:cNvPr id="11" name="Slide Number Placeholder 5"/>
          <p:cNvSpPr txBox="1">
            <a:spLocks/>
          </p:cNvSpPr>
          <p:nvPr userDrawn="1"/>
        </p:nvSpPr>
        <p:spPr>
          <a:xfrm>
            <a:off x="6800850" y="4803321"/>
            <a:ext cx="2228850" cy="342901"/>
          </a:xfrm>
          <a:prstGeom prst="rect">
            <a:avLst/>
          </a:prstGeom>
        </p:spPr>
        <p:txBody>
          <a:bodyPr vert="horz" lIns="91440" tIns="45720" rIns="91440" bIns="45720" rtlCol="0" anchor="ctr"/>
          <a:lstStyle>
            <a:defPPr>
              <a:defRPr lang="en-US"/>
            </a:defPPr>
            <a:lvl1pPr marL="0" marR="0" indent="0" algn="r" defTabSz="685800" rtl="0" eaLnBrk="1" fontAlgn="auto" latinLnBrk="0" hangingPunct="1">
              <a:lnSpc>
                <a:spcPct val="100000"/>
              </a:lnSpc>
              <a:spcBef>
                <a:spcPts val="0"/>
              </a:spcBef>
              <a:spcAft>
                <a:spcPts val="0"/>
              </a:spcAft>
              <a:buClrTx/>
              <a:buSzTx/>
              <a:buFontTx/>
              <a:buNone/>
              <a:tabLst/>
              <a:defRPr sz="900" b="0" i="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6E135CAF-C8C3-4539-A652-3CBFF32730FE}" type="slidenum">
              <a:rPr lang="en-US" smtClean="0"/>
              <a:pPr/>
              <a:t>‹#›</a:t>
            </a:fld>
            <a:endParaRPr lang="en-US"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mp; Stats">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9372" r="1944"/>
          <a:stretch/>
        </p:blipFill>
        <p:spPr>
          <a:xfrm>
            <a:off x="2857500" y="678942"/>
            <a:ext cx="6057900" cy="46405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2762250" cy="5143500"/>
          </a:xfrm>
          <a:prstGeom prst="rect">
            <a:avLst/>
          </a:prstGeom>
        </p:spPr>
      </p:pic>
      <p:sp>
        <p:nvSpPr>
          <p:cNvPr id="9" name="Content Placeholder 3"/>
          <p:cNvSpPr>
            <a:spLocks noGrp="1"/>
          </p:cNvSpPr>
          <p:nvPr>
            <p:ph sz="quarter" idx="10"/>
          </p:nvPr>
        </p:nvSpPr>
        <p:spPr>
          <a:xfrm>
            <a:off x="2762250" y="1143000"/>
            <a:ext cx="6229350" cy="3543300"/>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10" name="Slide Number Placeholder 5"/>
          <p:cNvSpPr>
            <a:spLocks noGrp="1"/>
          </p:cNvSpPr>
          <p:nvPr>
            <p:ph type="sldNum" sz="quarter" idx="4"/>
          </p:nvPr>
        </p:nvSpPr>
        <p:spPr>
          <a:xfrm>
            <a:off x="6800850" y="4800600"/>
            <a:ext cx="2228850" cy="342901"/>
          </a:xfrm>
          <a:prstGeom prst="rect">
            <a:avLst/>
          </a:prstGeom>
        </p:spPr>
        <p:txBody>
          <a:bodyPr vert="horz" lIns="91440" tIns="45720" rIns="91440" bIns="45720" rtlCol="0" anchor="ctr"/>
          <a:lstStyle>
            <a:lvl1pPr marL="0" marR="0" indent="0" algn="r" defTabSz="685800" rtl="0" eaLnBrk="1" fontAlgn="auto" latinLnBrk="0" hangingPunct="1">
              <a:lnSpc>
                <a:spcPct val="100000"/>
              </a:lnSpc>
              <a:spcBef>
                <a:spcPts val="0"/>
              </a:spcBef>
              <a:spcAft>
                <a:spcPts val="0"/>
              </a:spcAft>
              <a:buClrTx/>
              <a:buSzTx/>
              <a:buFontTx/>
              <a:buNone/>
              <a:tabLst/>
              <a:defRPr sz="900" b="0" i="0">
                <a:solidFill>
                  <a:schemeClr val="tx1">
                    <a:tint val="75000"/>
                  </a:schemeClr>
                </a:solidFill>
                <a:latin typeface="+mn-lt"/>
              </a:defRPr>
            </a:lvl1pPr>
          </a:lstStyle>
          <a:p>
            <a:fld id="{6E135CAF-C8C3-4539-A652-3CBFF32730FE}" type="slidenum">
              <a:rPr lang="en-US" smtClean="0"/>
              <a:pPr/>
              <a:t>‹#›</a:t>
            </a:fld>
            <a:endParaRPr lang="en-US" dirty="0"/>
          </a:p>
        </p:txBody>
      </p:sp>
      <p:sp>
        <p:nvSpPr>
          <p:cNvPr id="5" name="Content Placeholder 3"/>
          <p:cNvSpPr>
            <a:spLocks noGrp="1"/>
          </p:cNvSpPr>
          <p:nvPr>
            <p:ph sz="quarter" idx="11" hasCustomPrompt="1"/>
          </p:nvPr>
        </p:nvSpPr>
        <p:spPr>
          <a:xfrm>
            <a:off x="190500" y="171450"/>
            <a:ext cx="2400300" cy="4800600"/>
          </a:xfrm>
          <a:prstGeom prst="rect">
            <a:avLst/>
          </a:prstGeom>
          <a:solidFill>
            <a:schemeClr val="bg1">
              <a:alpha val="50000"/>
            </a:schemeClr>
          </a:solidFill>
        </p:spPr>
        <p:txBody>
          <a:bodyPr/>
          <a:lstStyle>
            <a:lvl1pPr marL="0" indent="0">
              <a:buNone/>
              <a:defRPr/>
            </a:lvl1pPr>
          </a:lstStyle>
          <a:p>
            <a:pPr lvl="0"/>
            <a:r>
              <a:rPr lang="en-US" dirty="0"/>
              <a:t>Insert Stats</a:t>
            </a:r>
          </a:p>
        </p:txBody>
      </p:sp>
      <p:sp>
        <p:nvSpPr>
          <p:cNvPr id="7" name="Title 1"/>
          <p:cNvSpPr>
            <a:spLocks noGrp="1"/>
          </p:cNvSpPr>
          <p:nvPr>
            <p:ph type="title" hasCustomPrompt="1"/>
          </p:nvPr>
        </p:nvSpPr>
        <p:spPr>
          <a:xfrm>
            <a:off x="2762250" y="0"/>
            <a:ext cx="6381750" cy="1028700"/>
          </a:xfrm>
          <a:prstGeom prst="rect">
            <a:avLst/>
          </a:prstGeom>
        </p:spPr>
        <p:txBody>
          <a:bodyPr anchor="ctr"/>
          <a:lstStyle>
            <a:lvl1pPr>
              <a:defRPr sz="3000" b="0" i="0" u="none" cap="none" normalizeH="0" baseline="0">
                <a:solidFill>
                  <a:srgbClr val="333333"/>
                </a:solidFill>
                <a:latin typeface="Calibri"/>
              </a:defRPr>
            </a:lvl1pPr>
          </a:lstStyle>
          <a:p>
            <a:r>
              <a:rPr lang="en-US" dirty="0"/>
              <a:t>Title</a:t>
            </a:r>
          </a:p>
        </p:txBody>
      </p:sp>
    </p:spTree>
    <p:extLst>
      <p:ext uri="{BB962C8B-B14F-4D97-AF65-F5344CB8AC3E}">
        <p14:creationId xmlns:p14="http://schemas.microsoft.com/office/powerpoint/2010/main" val="1154026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Onl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076"/>
            <a:ext cx="9144000" cy="5143500"/>
          </a:xfrm>
          <a:prstGeom prst="rect">
            <a:avLst/>
          </a:prstGeom>
        </p:spPr>
      </p:pic>
      <p:sp>
        <p:nvSpPr>
          <p:cNvPr id="8" name="Title 7"/>
          <p:cNvSpPr>
            <a:spLocks noGrp="1"/>
          </p:cNvSpPr>
          <p:nvPr>
            <p:ph type="title" hasCustomPrompt="1"/>
          </p:nvPr>
        </p:nvSpPr>
        <p:spPr>
          <a:xfrm>
            <a:off x="0" y="1600200"/>
            <a:ext cx="9144000" cy="1657350"/>
          </a:xfrm>
          <a:prstGeom prst="rect">
            <a:avLst/>
          </a:prstGeom>
          <a:solidFill>
            <a:schemeClr val="bg1">
              <a:alpha val="50000"/>
            </a:schemeClr>
          </a:solidFill>
        </p:spPr>
        <p:txBody>
          <a:bodyPr anchor="ctr" anchorCtr="0"/>
          <a:lstStyle>
            <a:lvl1pPr algn="ctr">
              <a:defRPr sz="5000" baseline="0">
                <a:latin typeface="Calibri" charset="0"/>
                <a:ea typeface="Calibri" charset="0"/>
                <a:cs typeface="Calibri" charset="0"/>
              </a:defRPr>
            </a:lvl1pPr>
          </a:lstStyle>
          <a:p>
            <a:r>
              <a:rPr lang="en-US" dirty="0"/>
              <a:t>Section Title</a:t>
            </a:r>
          </a:p>
        </p:txBody>
      </p:sp>
    </p:spTree>
    <p:extLst>
      <p:ext uri="{BB962C8B-B14F-4D97-AF65-F5344CB8AC3E}">
        <p14:creationId xmlns:p14="http://schemas.microsoft.com/office/powerpoint/2010/main" val="3464693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Option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076"/>
            <a:ext cx="9144000" cy="5143500"/>
          </a:xfrm>
          <a:prstGeom prst="rect">
            <a:avLst/>
          </a:prstGeom>
        </p:spPr>
      </p:pic>
      <p:sp>
        <p:nvSpPr>
          <p:cNvPr id="4" name="Content Placeholder 3"/>
          <p:cNvSpPr>
            <a:spLocks noGrp="1"/>
          </p:cNvSpPr>
          <p:nvPr>
            <p:ph sz="quarter" idx="10"/>
          </p:nvPr>
        </p:nvSpPr>
        <p:spPr>
          <a:xfrm>
            <a:off x="400050" y="1200150"/>
            <a:ext cx="8343900" cy="3543300"/>
          </a:xfrm>
          <a:prstGeom prst="rect">
            <a:avLst/>
          </a:prstGeom>
          <a:solidFill>
            <a:schemeClr val="bg1">
              <a:alpha val="50000"/>
            </a:scheme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400050" y="114300"/>
            <a:ext cx="8343900" cy="914400"/>
          </a:xfrm>
          <a:prstGeom prst="rect">
            <a:avLst/>
          </a:prstGeom>
        </p:spPr>
        <p:txBody>
          <a:bodyPr anchor="ctr"/>
          <a:lstStyle>
            <a:lvl1pPr>
              <a:defRPr sz="3000" b="0" i="0" u="none" cap="none" normalizeH="0" baseline="0">
                <a:solidFill>
                  <a:srgbClr val="333333"/>
                </a:solidFill>
                <a:latin typeface="Calibri"/>
              </a:defRPr>
            </a:lvl1pPr>
          </a:lstStyle>
          <a:p>
            <a:r>
              <a:rPr lang="en-US" dirty="0"/>
              <a:t>Title</a:t>
            </a: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207504"/>
      </p:ext>
    </p:extLst>
  </p:cSld>
  <p:clrMap bg1="lt1" tx1="dk1" bg2="lt2" tx2="dk2" accent1="accent1" accent2="accent2" accent3="accent3" accent4="accent4" accent5="accent5" accent6="accent6" hlink="hlink" folHlink="folHlink"/>
  <p:sldLayoutIdLst>
    <p:sldLayoutId id="2147483687" r:id="rId1"/>
    <p:sldLayoutId id="2147483665" r:id="rId2"/>
    <p:sldLayoutId id="2147483690" r:id="rId3"/>
    <p:sldLayoutId id="2147483691" r:id="rId4"/>
    <p:sldLayoutId id="2147483702" r:id="rId5"/>
    <p:sldLayoutId id="2147483662" r:id="rId6"/>
    <p:sldLayoutId id="2147483692"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Lesson%201%20Product%201%20Visual.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file:///E:\Lesson%201%20Product%202%20Visual.pptx"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file:///E:\Lesson%201%20Product%203%20Vocabulary%20Chart.ppt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file:///E:\Lesson%201%20Product%204%20Visual.ppt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Lesson%201%20Product%206%20Frayer%20Model.pptx" TargetMode="External"/><Relationship Id="rId2" Type="http://schemas.openxmlformats.org/officeDocument/2006/relationships/hyperlink" Target="file:///E:\Lesson%201%20Product%203%20Vocabulary%20Chart.ppt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file:///E:\Lesson%201%20Product%205%20Top%20Hat%20Organizer.ppt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file:///E:\Lesson%201%20Product%208%20Reading%20for%20Meaning%20(2).pptx" TargetMode="External"/><Relationship Id="rId2" Type="http://schemas.openxmlformats.org/officeDocument/2006/relationships/hyperlink" Target="file:///E:\Lesson%201%20Product%207%20Before%20Columbus%20%20Summary%20Template.ppt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TBH%20Lesson%2016%20Modified%20Questions%201-4.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file:///E:\TBH%20Lesson%2016%20Modified%20Questions%201-4.docx" TargetMode="External"/><Relationship Id="rId2" Type="http://schemas.openxmlformats.org/officeDocument/2006/relationships/hyperlink" Target="file:///E:\BIRCH_Practice%20Assessment_CRT.pdf"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hyperlink" Target="TBH%20Lesson%2016%20Diary%20of%20JW%20Storyboard.pdf" TargetMode="External"/><Relationship Id="rId2" Type="http://schemas.openxmlformats.org/officeDocument/2006/relationships/hyperlink" Target="TBH%20Lesson%2016%20Modified%20Questions%201-4.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VbKB4dRO2jc" TargetMode="External"/><Relationship Id="rId2" Type="http://schemas.openxmlformats.org/officeDocument/2006/relationships/hyperlink" Target="https://www.brainpop.com/socialstudies/famoushistoricalfigures/christophercolumbu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Christopher%20Columbus%20Images%20Handout.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file:///E:\Lesson%2032%20Planning%20Template.docx"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35.xml.rels><?xml version="1.0" encoding="UTF-8" standalone="yes"?>
<Relationships xmlns="http://schemas.openxmlformats.org/package/2006/relationships"><Relationship Id="rId2" Type="http://schemas.openxmlformats.org/officeDocument/2006/relationships/hyperlink" Target="mailto:rbelina@ou.edu"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733550"/>
            <a:ext cx="7886700" cy="1775223"/>
          </a:xfrm>
        </p:spPr>
        <p:txBody>
          <a:bodyPr/>
          <a:lstStyle/>
          <a:p>
            <a:r>
              <a:rPr lang="en-US" sz="3200" dirty="0"/>
              <a:t>ELA Guidebooks</a:t>
            </a:r>
            <a:br>
              <a:rPr lang="en-US" dirty="0"/>
            </a:br>
            <a:r>
              <a:rPr lang="en-US" sz="3200" dirty="0"/>
              <a:t>The </a:t>
            </a:r>
            <a:r>
              <a:rPr lang="en-US" sz="3200" dirty="0" err="1"/>
              <a:t>Birchbark</a:t>
            </a:r>
            <a:r>
              <a:rPr lang="en-US" sz="3200" dirty="0"/>
              <a:t> House Scaffolds for English Learners</a:t>
            </a:r>
            <a:br>
              <a:rPr lang="en-US" dirty="0"/>
            </a:br>
            <a:r>
              <a:rPr lang="en-US" sz="1800" dirty="0"/>
              <a:t>Michelle Linares, Jennifer Guzzardi, Alexandra Horner, Jolene England</a:t>
            </a:r>
            <a:br>
              <a:rPr lang="en-US" sz="1800" dirty="0"/>
            </a:br>
            <a:r>
              <a:rPr lang="en-US" sz="1800" dirty="0"/>
              <a:t>T-057 – Sessions 565-566</a:t>
            </a:r>
          </a:p>
        </p:txBody>
      </p:sp>
      <p:sp>
        <p:nvSpPr>
          <p:cNvPr id="2" name="TextBox 1"/>
          <p:cNvSpPr txBox="1"/>
          <p:nvPr/>
        </p:nvSpPr>
        <p:spPr>
          <a:xfrm>
            <a:off x="914400" y="3943350"/>
            <a:ext cx="3305520" cy="738664"/>
          </a:xfrm>
          <a:prstGeom prst="rect">
            <a:avLst/>
          </a:prstGeom>
          <a:noFill/>
        </p:spPr>
        <p:txBody>
          <a:bodyPr wrap="none" rtlCol="0">
            <a:spAutoFit/>
          </a:bodyPr>
          <a:lstStyle/>
          <a:p>
            <a:br>
              <a:rPr lang="en-US" sz="1400" dirty="0"/>
            </a:br>
            <a:r>
              <a:rPr lang="en-US" sz="1400" dirty="0"/>
              <a:t>In partnership with </a:t>
            </a:r>
            <a:br>
              <a:rPr lang="en-US" sz="1400" dirty="0"/>
            </a:br>
            <a:r>
              <a:rPr lang="en-US" sz="1400" dirty="0"/>
              <a:t>South Central (SC3) Comprehensive Center</a:t>
            </a:r>
            <a:endParaRPr lang="en-US" dirty="0"/>
          </a:p>
        </p:txBody>
      </p:sp>
    </p:spTree>
    <p:extLst>
      <p:ext uri="{BB962C8B-B14F-4D97-AF65-F5344CB8AC3E}">
        <p14:creationId xmlns:p14="http://schemas.microsoft.com/office/powerpoint/2010/main" val="2643673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extLst>
              <p:ext uri="{D42A27DB-BD31-4B8C-83A1-F6EECF244321}">
                <p14:modId xmlns:p14="http://schemas.microsoft.com/office/powerpoint/2010/main" val="1621920272"/>
              </p:ext>
            </p:extLst>
          </p:nvPr>
        </p:nvGraphicFramePr>
        <p:xfrm>
          <a:off x="838200" y="1200150"/>
          <a:ext cx="7391400" cy="2819400"/>
        </p:xfrm>
        <a:graphic>
          <a:graphicData uri="http://schemas.openxmlformats.org/drawingml/2006/table">
            <a:tbl>
              <a:tblPr firstRow="1" bandRow="1">
                <a:tableStyleId>{5C22544A-7EE6-4342-B048-85BDC9FD1C3A}</a:tableStyleId>
              </a:tblPr>
              <a:tblGrid>
                <a:gridCol w="3695700">
                  <a:extLst>
                    <a:ext uri="{9D8B030D-6E8A-4147-A177-3AD203B41FA5}">
                      <a16:colId xmlns:a16="http://schemas.microsoft.com/office/drawing/2014/main" val="4256850413"/>
                    </a:ext>
                  </a:extLst>
                </a:gridCol>
                <a:gridCol w="3695700">
                  <a:extLst>
                    <a:ext uri="{9D8B030D-6E8A-4147-A177-3AD203B41FA5}">
                      <a16:colId xmlns:a16="http://schemas.microsoft.com/office/drawing/2014/main" val="4149212573"/>
                    </a:ext>
                  </a:extLst>
                </a:gridCol>
              </a:tblGrid>
              <a:tr h="563880">
                <a:tc>
                  <a:txBody>
                    <a:bodyPr/>
                    <a:lstStyle/>
                    <a:p>
                      <a:pPr algn="ctr"/>
                      <a:r>
                        <a:rPr lang="en-US" dirty="0"/>
                        <a:t>ESL Expert Professional</a:t>
                      </a:r>
                    </a:p>
                  </a:txBody>
                  <a:tcPr/>
                </a:tc>
                <a:tc>
                  <a:txBody>
                    <a:bodyPr/>
                    <a:lstStyle/>
                    <a:p>
                      <a:pPr algn="ctr"/>
                      <a:r>
                        <a:rPr lang="en-US" dirty="0"/>
                        <a:t>District/School Representation</a:t>
                      </a:r>
                    </a:p>
                  </a:txBody>
                  <a:tcPr/>
                </a:tc>
                <a:extLst>
                  <a:ext uri="{0D108BD9-81ED-4DB2-BD59-A6C34878D82A}">
                    <a16:rowId xmlns:a16="http://schemas.microsoft.com/office/drawing/2014/main" val="4155203974"/>
                  </a:ext>
                </a:extLst>
              </a:tr>
              <a:tr h="563880">
                <a:tc>
                  <a:txBody>
                    <a:bodyPr/>
                    <a:lstStyle/>
                    <a:p>
                      <a:pPr algn="l"/>
                      <a:r>
                        <a:rPr lang="en-US" sz="1800" dirty="0"/>
                        <a:t>Michelle Linares</a:t>
                      </a:r>
                    </a:p>
                  </a:txBody>
                  <a:tcPr/>
                </a:tc>
                <a:tc>
                  <a:txBody>
                    <a:bodyPr/>
                    <a:lstStyle/>
                    <a:p>
                      <a:r>
                        <a:rPr lang="en-US" sz="1800" dirty="0"/>
                        <a:t>Choice Foundation Schools</a:t>
                      </a:r>
                    </a:p>
                  </a:txBody>
                  <a:tcPr/>
                </a:tc>
                <a:extLst>
                  <a:ext uri="{0D108BD9-81ED-4DB2-BD59-A6C34878D82A}">
                    <a16:rowId xmlns:a16="http://schemas.microsoft.com/office/drawing/2014/main" val="722381877"/>
                  </a:ext>
                </a:extLst>
              </a:tr>
              <a:tr h="563880">
                <a:tc>
                  <a:txBody>
                    <a:bodyPr/>
                    <a:lstStyle/>
                    <a:p>
                      <a:pPr algn="l"/>
                      <a:r>
                        <a:rPr lang="en-US" sz="1800" dirty="0"/>
                        <a:t>Jennifer </a:t>
                      </a:r>
                      <a:r>
                        <a:rPr lang="en-US" sz="1800" dirty="0" err="1"/>
                        <a:t>Guzzardi</a:t>
                      </a:r>
                      <a:endParaRPr lang="en-US" sz="1800" dirty="0"/>
                    </a:p>
                  </a:txBody>
                  <a:tcPr/>
                </a:tc>
                <a:tc>
                  <a:txBody>
                    <a:bodyPr/>
                    <a:lstStyle/>
                    <a:p>
                      <a:r>
                        <a:rPr lang="en-US" sz="1800" dirty="0"/>
                        <a:t>Choice Foundation Schools</a:t>
                      </a:r>
                    </a:p>
                  </a:txBody>
                  <a:tcPr/>
                </a:tc>
                <a:extLst>
                  <a:ext uri="{0D108BD9-81ED-4DB2-BD59-A6C34878D82A}">
                    <a16:rowId xmlns:a16="http://schemas.microsoft.com/office/drawing/2014/main" val="1588982643"/>
                  </a:ext>
                </a:extLst>
              </a:tr>
              <a:tr h="563880">
                <a:tc>
                  <a:txBody>
                    <a:bodyPr/>
                    <a:lstStyle/>
                    <a:p>
                      <a:pPr algn="l"/>
                      <a:r>
                        <a:rPr lang="en-US" sz="1800" dirty="0"/>
                        <a:t>Alexandra Horner</a:t>
                      </a:r>
                    </a:p>
                  </a:txBody>
                  <a:tcPr/>
                </a:tc>
                <a:tc>
                  <a:txBody>
                    <a:bodyPr/>
                    <a:lstStyle/>
                    <a:p>
                      <a:r>
                        <a:rPr lang="en-US" sz="1800" dirty="0"/>
                        <a:t>East Baton Rouge Parish</a:t>
                      </a:r>
                    </a:p>
                  </a:txBody>
                  <a:tcPr/>
                </a:tc>
                <a:extLst>
                  <a:ext uri="{0D108BD9-81ED-4DB2-BD59-A6C34878D82A}">
                    <a16:rowId xmlns:a16="http://schemas.microsoft.com/office/drawing/2014/main" val="1055593145"/>
                  </a:ext>
                </a:extLst>
              </a:tr>
              <a:tr h="563880">
                <a:tc>
                  <a:txBody>
                    <a:bodyPr/>
                    <a:lstStyle/>
                    <a:p>
                      <a:pPr algn="l"/>
                      <a:r>
                        <a:rPr lang="en-US" sz="1800" dirty="0"/>
                        <a:t>Jolene England</a:t>
                      </a:r>
                    </a:p>
                  </a:txBody>
                  <a:tcPr/>
                </a:tc>
                <a:tc>
                  <a:txBody>
                    <a:bodyPr/>
                    <a:lstStyle/>
                    <a:p>
                      <a:r>
                        <a:rPr lang="en-US" sz="1800" dirty="0"/>
                        <a:t>KIPP New Orleans</a:t>
                      </a:r>
                    </a:p>
                  </a:txBody>
                  <a:tcPr/>
                </a:tc>
                <a:extLst>
                  <a:ext uri="{0D108BD9-81ED-4DB2-BD59-A6C34878D82A}">
                    <a16:rowId xmlns:a16="http://schemas.microsoft.com/office/drawing/2014/main" val="1645530221"/>
                  </a:ext>
                </a:extLst>
              </a:tr>
            </a:tbl>
          </a:graphicData>
        </a:graphic>
      </p:graphicFrame>
      <p:sp>
        <p:nvSpPr>
          <p:cNvPr id="3" name="Title 2"/>
          <p:cNvSpPr>
            <a:spLocks noGrp="1"/>
          </p:cNvSpPr>
          <p:nvPr>
            <p:ph type="title"/>
          </p:nvPr>
        </p:nvSpPr>
        <p:spPr/>
        <p:txBody>
          <a:bodyPr/>
          <a:lstStyle/>
          <a:p>
            <a:pPr algn="ctr"/>
            <a:r>
              <a:rPr lang="en-US" sz="3200" dirty="0"/>
              <a:t>The Birchbark House</a:t>
            </a:r>
            <a:br>
              <a:rPr lang="en-US" sz="3200" dirty="0"/>
            </a:br>
            <a:r>
              <a:rPr lang="en-US" sz="3200" dirty="0"/>
              <a:t>5</a:t>
            </a:r>
            <a:r>
              <a:rPr lang="en-US" sz="3200" baseline="30000" dirty="0"/>
              <a:t>th</a:t>
            </a:r>
            <a:r>
              <a:rPr lang="en-US" sz="3200" dirty="0"/>
              <a:t> Grade Team Membership</a:t>
            </a:r>
          </a:p>
        </p:txBody>
      </p:sp>
    </p:spTree>
    <p:extLst>
      <p:ext uri="{BB962C8B-B14F-4D97-AF65-F5344CB8AC3E}">
        <p14:creationId xmlns:p14="http://schemas.microsoft.com/office/powerpoint/2010/main" val="800240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The Birchbark House</a:t>
            </a:r>
          </a:p>
        </p:txBody>
      </p:sp>
      <p:pic>
        <p:nvPicPr>
          <p:cNvPr id="6" name="Picture 5"/>
          <p:cNvPicPr>
            <a:picLocks noChangeAspect="1"/>
          </p:cNvPicPr>
          <p:nvPr/>
        </p:nvPicPr>
        <p:blipFill rotWithShape="1">
          <a:blip r:embed="rId2"/>
          <a:srcRect l="65909" t="4583" r="19616" b="89121"/>
          <a:stretch/>
        </p:blipFill>
        <p:spPr>
          <a:xfrm>
            <a:off x="533399" y="1411712"/>
            <a:ext cx="2524883" cy="685800"/>
          </a:xfrm>
          <a:prstGeom prst="rect">
            <a:avLst/>
          </a:prstGeom>
        </p:spPr>
      </p:pic>
      <p:pic>
        <p:nvPicPr>
          <p:cNvPr id="7" name="Picture 6"/>
          <p:cNvPicPr>
            <a:picLocks noChangeAspect="1"/>
          </p:cNvPicPr>
          <p:nvPr/>
        </p:nvPicPr>
        <p:blipFill rotWithShape="1">
          <a:blip r:embed="rId3"/>
          <a:srcRect l="21667" t="40231" r="50833" b="32515"/>
          <a:stretch/>
        </p:blipFill>
        <p:spPr>
          <a:xfrm>
            <a:off x="4833559" y="1200879"/>
            <a:ext cx="2269742" cy="1173957"/>
          </a:xfrm>
          <a:prstGeom prst="rect">
            <a:avLst/>
          </a:prstGeom>
        </p:spPr>
      </p:pic>
      <p:pic>
        <p:nvPicPr>
          <p:cNvPr id="8" name="Picture 7"/>
          <p:cNvPicPr>
            <a:picLocks noChangeAspect="1"/>
          </p:cNvPicPr>
          <p:nvPr/>
        </p:nvPicPr>
        <p:blipFill rotWithShape="1">
          <a:blip r:embed="rId4"/>
          <a:srcRect l="21667" t="63333" r="47500" b="26296"/>
          <a:stretch/>
        </p:blipFill>
        <p:spPr>
          <a:xfrm>
            <a:off x="4909228" y="3358262"/>
            <a:ext cx="3200400" cy="640557"/>
          </a:xfrm>
          <a:prstGeom prst="rect">
            <a:avLst/>
          </a:prstGeom>
        </p:spPr>
      </p:pic>
      <p:pic>
        <p:nvPicPr>
          <p:cNvPr id="9" name="Picture 8"/>
          <p:cNvPicPr>
            <a:picLocks noChangeAspect="1"/>
          </p:cNvPicPr>
          <p:nvPr/>
        </p:nvPicPr>
        <p:blipFill rotWithShape="1">
          <a:blip r:embed="rId5"/>
          <a:srcRect l="21667" t="72222" r="56667" b="17407"/>
          <a:stretch/>
        </p:blipFill>
        <p:spPr>
          <a:xfrm>
            <a:off x="468012" y="3259440"/>
            <a:ext cx="2514600" cy="838200"/>
          </a:xfrm>
          <a:prstGeom prst="rect">
            <a:avLst/>
          </a:prstGeom>
        </p:spPr>
      </p:pic>
      <p:sp>
        <p:nvSpPr>
          <p:cNvPr id="10" name="Arrow: Right 9"/>
          <p:cNvSpPr/>
          <p:nvPr/>
        </p:nvSpPr>
        <p:spPr>
          <a:xfrm>
            <a:off x="3548441" y="1632695"/>
            <a:ext cx="794959" cy="4648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p:cNvSpPr/>
          <p:nvPr/>
        </p:nvSpPr>
        <p:spPr>
          <a:xfrm rot="10800000">
            <a:off x="3548441" y="3446131"/>
            <a:ext cx="794959" cy="4648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p:cNvSpPr/>
          <p:nvPr/>
        </p:nvSpPr>
        <p:spPr>
          <a:xfrm rot="5400000">
            <a:off x="5626129" y="2605108"/>
            <a:ext cx="794959" cy="4648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6"/>
          <a:srcRect l="16667" t="10000" r="70000" b="82592"/>
          <a:stretch/>
        </p:blipFill>
        <p:spPr>
          <a:xfrm>
            <a:off x="490424" y="1170623"/>
            <a:ext cx="2567858" cy="381000"/>
          </a:xfrm>
          <a:prstGeom prst="rect">
            <a:avLst/>
          </a:prstGeom>
        </p:spPr>
      </p:pic>
    </p:spTree>
    <p:extLst>
      <p:ext uri="{BB962C8B-B14F-4D97-AF65-F5344CB8AC3E}">
        <p14:creationId xmlns:p14="http://schemas.microsoft.com/office/powerpoint/2010/main" val="2872748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Planning Template</a:t>
            </a:r>
            <a:endParaRPr lang="es-HN"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78" t="35610" r="17546" b="27846"/>
          <a:stretch/>
        </p:blipFill>
        <p:spPr bwMode="auto">
          <a:xfrm>
            <a:off x="228600" y="1276350"/>
            <a:ext cx="8686800" cy="3206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3879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Lesson 1</a:t>
            </a:r>
            <a:br>
              <a:rPr lang="en-US" sz="3200" dirty="0"/>
            </a:br>
            <a:r>
              <a:rPr lang="en-US" sz="3200" dirty="0"/>
              <a:t>Introduction to the Unit</a:t>
            </a:r>
          </a:p>
        </p:txBody>
      </p:sp>
    </p:spTree>
    <p:extLst>
      <p:ext uri="{BB962C8B-B14F-4D97-AF65-F5344CB8AC3E}">
        <p14:creationId xmlns:p14="http://schemas.microsoft.com/office/powerpoint/2010/main" val="2954529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Lesson 1</a:t>
            </a: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4179481238"/>
              </p:ext>
            </p:extLst>
          </p:nvPr>
        </p:nvGraphicFramePr>
        <p:xfrm>
          <a:off x="0" y="1200150"/>
          <a:ext cx="9135292" cy="3943350"/>
        </p:xfrm>
        <a:graphic>
          <a:graphicData uri="http://schemas.openxmlformats.org/drawingml/2006/table">
            <a:tbl>
              <a:tblPr firstRow="1" firstCol="1" bandRow="1">
                <a:tableStyleId>{5C22544A-7EE6-4342-B048-85BDC9FD1C3A}</a:tableStyleId>
              </a:tblPr>
              <a:tblGrid>
                <a:gridCol w="521479">
                  <a:extLst>
                    <a:ext uri="{9D8B030D-6E8A-4147-A177-3AD203B41FA5}">
                      <a16:colId xmlns:a16="http://schemas.microsoft.com/office/drawing/2014/main" val="1563972082"/>
                    </a:ext>
                  </a:extLst>
                </a:gridCol>
                <a:gridCol w="1521586">
                  <a:extLst>
                    <a:ext uri="{9D8B030D-6E8A-4147-A177-3AD203B41FA5}">
                      <a16:colId xmlns:a16="http://schemas.microsoft.com/office/drawing/2014/main" val="4281079422"/>
                    </a:ext>
                  </a:extLst>
                </a:gridCol>
                <a:gridCol w="2677586">
                  <a:extLst>
                    <a:ext uri="{9D8B030D-6E8A-4147-A177-3AD203B41FA5}">
                      <a16:colId xmlns:a16="http://schemas.microsoft.com/office/drawing/2014/main" val="1450580093"/>
                    </a:ext>
                  </a:extLst>
                </a:gridCol>
                <a:gridCol w="2992596">
                  <a:extLst>
                    <a:ext uri="{9D8B030D-6E8A-4147-A177-3AD203B41FA5}">
                      <a16:colId xmlns:a16="http://schemas.microsoft.com/office/drawing/2014/main" val="288303423"/>
                    </a:ext>
                  </a:extLst>
                </a:gridCol>
                <a:gridCol w="1422045">
                  <a:extLst>
                    <a:ext uri="{9D8B030D-6E8A-4147-A177-3AD203B41FA5}">
                      <a16:colId xmlns:a16="http://schemas.microsoft.com/office/drawing/2014/main" val="1951648120"/>
                    </a:ext>
                  </a:extLst>
                </a:gridCol>
              </a:tblGrid>
              <a:tr h="903582">
                <a:tc>
                  <a:txBody>
                    <a:bodyPr/>
                    <a:lstStyle/>
                    <a:p>
                      <a:pPr marL="0" marR="0">
                        <a:lnSpc>
                          <a:spcPct val="106000"/>
                        </a:lnSpc>
                        <a:spcBef>
                          <a:spcPts val="0"/>
                        </a:spcBef>
                        <a:spcAft>
                          <a:spcPts val="0"/>
                        </a:spcAft>
                      </a:pPr>
                      <a:r>
                        <a:rPr lang="en-US" sz="1400" b="1" dirty="0">
                          <a:effectLst/>
                        </a:rPr>
                        <a:t>Slide #</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b="1" dirty="0">
                          <a:effectLst/>
                        </a:rPr>
                        <a:t>Activity in Lesson Plan</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b="1" dirty="0">
                          <a:effectLst/>
                        </a:rPr>
                        <a:t>Recommended Scaffold</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b="1" dirty="0">
                          <a:effectLst/>
                        </a:rPr>
                        <a:t>Description</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b="1" dirty="0">
                          <a:effectLst/>
                        </a:rPr>
                        <a:t>Additional Materials</a:t>
                      </a:r>
                    </a:p>
                    <a:p>
                      <a:pPr marL="0" marR="0">
                        <a:lnSpc>
                          <a:spcPct val="200000"/>
                        </a:lnSpc>
                        <a:spcBef>
                          <a:spcPts val="0"/>
                        </a:spcBef>
                        <a:spcAft>
                          <a:spcPts val="0"/>
                        </a:spcAft>
                      </a:pPr>
                      <a:r>
                        <a:rPr lang="en-US" sz="1400" b="1" dirty="0">
                          <a:effectLst/>
                        </a:rPr>
                        <a:t> </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extLst>
                  <a:ext uri="{0D108BD9-81ED-4DB2-BD59-A6C34878D82A}">
                    <a16:rowId xmlns:a16="http://schemas.microsoft.com/office/drawing/2014/main" val="2240683282"/>
                  </a:ext>
                </a:extLst>
              </a:tr>
              <a:tr h="1480298">
                <a:tc>
                  <a:txBody>
                    <a:bodyPr/>
                    <a:lstStyle/>
                    <a:p>
                      <a:pPr marL="0" marR="0">
                        <a:lnSpc>
                          <a:spcPct val="200000"/>
                        </a:lnSpc>
                        <a:spcBef>
                          <a:spcPts val="0"/>
                        </a:spcBef>
                        <a:spcAft>
                          <a:spcPts val="0"/>
                        </a:spcAft>
                      </a:pPr>
                      <a:r>
                        <a:rPr lang="en-US" sz="1350" dirty="0">
                          <a:effectLst/>
                          <a:latin typeface="+mn-lt"/>
                          <a:ea typeface="Calibri" panose="020F0502020204030204" pitchFamily="34" charset="0"/>
                          <a:cs typeface="Times New Roman" panose="02020603050405020304" pitchFamily="18" charset="0"/>
                        </a:rPr>
                        <a:t>3</a:t>
                      </a:r>
                    </a:p>
                  </a:txBody>
                  <a:tcPr marL="67695" marR="67695" marT="0" marB="0"/>
                </a:tc>
                <a:tc>
                  <a:txBody>
                    <a:bodyPr/>
                    <a:lstStyle/>
                    <a:p>
                      <a:r>
                        <a:rPr lang="en-US" sz="1350" b="1" i="0" u="none" strike="noStrike" cap="none" dirty="0">
                          <a:solidFill>
                            <a:schemeClr val="dk1"/>
                          </a:solidFill>
                          <a:effectLst/>
                          <a:latin typeface="+mn-lt"/>
                          <a:ea typeface="+mn-ea"/>
                          <a:cs typeface="+mn-cs"/>
                          <a:sym typeface="Arial"/>
                        </a:rPr>
                        <a:t>Let’s Review!</a:t>
                      </a:r>
                      <a:r>
                        <a:rPr lang="en-US" sz="1350" b="0" i="0" u="none" strike="noStrike" cap="none" dirty="0">
                          <a:solidFill>
                            <a:schemeClr val="dk1"/>
                          </a:solidFill>
                          <a:effectLst/>
                          <a:latin typeface="+mn-lt"/>
                          <a:ea typeface="+mn-ea"/>
                          <a:cs typeface="+mn-cs"/>
                          <a:sym typeface="Arial"/>
                        </a:rPr>
                        <a:t> (unit essential learning and objectives)</a:t>
                      </a:r>
                    </a:p>
                  </a:txBody>
                  <a:tcPr marL="67695" marR="67695" marT="0" marB="0"/>
                </a:tc>
                <a:tc>
                  <a:txBody>
                    <a:bodyPr/>
                    <a:lstStyle/>
                    <a:p>
                      <a:pPr marL="0" marR="0">
                        <a:lnSpc>
                          <a:spcPct val="106000"/>
                        </a:lnSpc>
                        <a:spcBef>
                          <a:spcPts val="0"/>
                        </a:spcBef>
                        <a:spcAft>
                          <a:spcPts val="0"/>
                        </a:spcAft>
                      </a:pPr>
                      <a:r>
                        <a:rPr lang="en-US" sz="1350" b="0" i="0" u="none" strike="noStrike" cap="none" dirty="0">
                          <a:solidFill>
                            <a:schemeClr val="dk1"/>
                          </a:solidFill>
                          <a:effectLst/>
                          <a:latin typeface="+mn-lt"/>
                          <a:ea typeface="+mn-ea"/>
                          <a:cs typeface="+mn-cs"/>
                          <a:sym typeface="Arial"/>
                        </a:rPr>
                        <a:t>Visual Supports </a:t>
                      </a:r>
                    </a:p>
                  </a:txBody>
                  <a:tcPr marL="67695" marR="67695" marT="0" marB="0"/>
                </a:tc>
                <a:tc>
                  <a:txBody>
                    <a:bodyPr/>
                    <a:lstStyle/>
                    <a:p>
                      <a:r>
                        <a:rPr lang="en-US" sz="1350" b="0" i="0" u="none" strike="noStrike" cap="none" dirty="0">
                          <a:solidFill>
                            <a:schemeClr val="dk1"/>
                          </a:solidFill>
                          <a:effectLst/>
                          <a:latin typeface="+mn-lt"/>
                          <a:ea typeface="+mn-ea"/>
                          <a:cs typeface="+mn-cs"/>
                          <a:sym typeface="Arial"/>
                        </a:rPr>
                        <a:t>Project visual supports for:</a:t>
                      </a:r>
                    </a:p>
                    <a:p>
                      <a:r>
                        <a:rPr lang="en-US" sz="1350" b="1" i="1" u="none" strike="noStrike" cap="none" dirty="0">
                          <a:solidFill>
                            <a:schemeClr val="dk1"/>
                          </a:solidFill>
                          <a:effectLst/>
                          <a:latin typeface="+mn-lt"/>
                          <a:ea typeface="+mn-ea"/>
                          <a:cs typeface="+mn-cs"/>
                          <a:sym typeface="Arial"/>
                        </a:rPr>
                        <a:t>Reading</a:t>
                      </a:r>
                      <a:endParaRPr lang="en-US" sz="1350" b="0" i="0" u="none" strike="noStrike" cap="none" dirty="0">
                        <a:solidFill>
                          <a:schemeClr val="dk1"/>
                        </a:solidFill>
                        <a:effectLst/>
                        <a:latin typeface="+mn-lt"/>
                        <a:ea typeface="+mn-ea"/>
                        <a:cs typeface="+mn-cs"/>
                        <a:sym typeface="Arial"/>
                      </a:endParaRPr>
                    </a:p>
                    <a:p>
                      <a:r>
                        <a:rPr lang="en-US" sz="1350" b="1" i="1" u="none" strike="noStrike" cap="none" dirty="0">
                          <a:solidFill>
                            <a:schemeClr val="dk1"/>
                          </a:solidFill>
                          <a:effectLst/>
                          <a:latin typeface="+mn-lt"/>
                          <a:ea typeface="+mn-ea"/>
                          <a:cs typeface="+mn-cs"/>
                          <a:sym typeface="Arial"/>
                        </a:rPr>
                        <a:t>Discussing</a:t>
                      </a:r>
                      <a:endParaRPr lang="en-US" sz="1350" b="0" i="0" u="none" strike="noStrike" cap="none" dirty="0">
                        <a:solidFill>
                          <a:schemeClr val="dk1"/>
                        </a:solidFill>
                        <a:effectLst/>
                        <a:latin typeface="+mn-lt"/>
                        <a:ea typeface="+mn-ea"/>
                        <a:cs typeface="+mn-cs"/>
                        <a:sym typeface="Arial"/>
                      </a:endParaRPr>
                    </a:p>
                    <a:p>
                      <a:r>
                        <a:rPr lang="en-US" sz="1350" b="1" i="1" u="none" strike="noStrike" cap="none" dirty="0">
                          <a:solidFill>
                            <a:schemeClr val="dk1"/>
                          </a:solidFill>
                          <a:effectLst/>
                          <a:latin typeface="+mn-lt"/>
                          <a:ea typeface="+mn-ea"/>
                          <a:cs typeface="+mn-cs"/>
                          <a:sym typeface="Arial"/>
                        </a:rPr>
                        <a:t>Writing</a:t>
                      </a:r>
                      <a:endParaRPr lang="en-US" sz="1350" b="0" i="0" u="none" strike="noStrike" cap="none" dirty="0">
                        <a:solidFill>
                          <a:schemeClr val="dk1"/>
                        </a:solidFill>
                        <a:effectLst/>
                        <a:latin typeface="+mn-lt"/>
                        <a:ea typeface="+mn-ea"/>
                        <a:cs typeface="+mn-cs"/>
                        <a:sym typeface="Arial"/>
                      </a:endParaRPr>
                    </a:p>
                    <a:p>
                      <a:r>
                        <a:rPr lang="en-US" sz="1350" b="0" i="0" u="none" strike="noStrike" cap="none" dirty="0">
                          <a:solidFill>
                            <a:schemeClr val="dk1"/>
                          </a:solidFill>
                          <a:effectLst/>
                          <a:latin typeface="+mn-lt"/>
                          <a:ea typeface="+mn-ea"/>
                          <a:cs typeface="+mn-cs"/>
                          <a:sym typeface="Arial"/>
                        </a:rPr>
                        <a:t>--The teacher points to the corresponding image while reading slide 3.</a:t>
                      </a:r>
                    </a:p>
                  </a:txBody>
                  <a:tcPr marL="67695" marR="67695" marT="0" marB="0"/>
                </a:tc>
                <a:tc>
                  <a:txBody>
                    <a:bodyPr/>
                    <a:lstStyle/>
                    <a:p>
                      <a:pPr marL="0" marR="0">
                        <a:lnSpc>
                          <a:spcPct val="106000"/>
                        </a:lnSpc>
                        <a:spcBef>
                          <a:spcPts val="0"/>
                        </a:spcBef>
                        <a:spcAft>
                          <a:spcPts val="0"/>
                        </a:spcAft>
                      </a:pPr>
                      <a:r>
                        <a:rPr lang="en-US" sz="1350" dirty="0">
                          <a:effectLst/>
                          <a:latin typeface="+mn-lt"/>
                          <a:ea typeface="Calibri" panose="020F0502020204030204" pitchFamily="34" charset="0"/>
                          <a:cs typeface="Times New Roman" panose="02020603050405020304" pitchFamily="18" charset="0"/>
                          <a:hlinkClick r:id="rId3" action="ppaction://hlinkpres?slideindex=1&amp;slidetitle="/>
                        </a:rPr>
                        <a:t>Product 1</a:t>
                      </a:r>
                      <a:endParaRPr lang="en-US" sz="1350" dirty="0">
                        <a:effectLst/>
                        <a:latin typeface="+mn-lt"/>
                        <a:ea typeface="Calibri" panose="020F0502020204030204" pitchFamily="34" charset="0"/>
                        <a:cs typeface="Times New Roman" panose="02020603050405020304" pitchFamily="18" charset="0"/>
                      </a:endParaRPr>
                    </a:p>
                  </a:txBody>
                  <a:tcPr marL="67695" marR="67695" marT="0" marB="0"/>
                </a:tc>
                <a:extLst>
                  <a:ext uri="{0D108BD9-81ED-4DB2-BD59-A6C34878D82A}">
                    <a16:rowId xmlns:a16="http://schemas.microsoft.com/office/drawing/2014/main" val="842168379"/>
                  </a:ext>
                </a:extLst>
              </a:tr>
              <a:tr h="1559470">
                <a:tc>
                  <a:txBody>
                    <a:bodyPr/>
                    <a:lstStyle/>
                    <a:p>
                      <a:pPr marL="0" marR="0">
                        <a:lnSpc>
                          <a:spcPct val="200000"/>
                        </a:lnSpc>
                        <a:spcBef>
                          <a:spcPts val="0"/>
                        </a:spcBef>
                        <a:spcAft>
                          <a:spcPts val="0"/>
                        </a:spcAft>
                      </a:pPr>
                      <a:r>
                        <a:rPr lang="en-US" sz="1350" dirty="0">
                          <a:effectLst/>
                          <a:latin typeface="+mn-lt"/>
                          <a:ea typeface="Calibri" panose="020F0502020204030204" pitchFamily="34" charset="0"/>
                          <a:cs typeface="Times New Roman" panose="02020603050405020304" pitchFamily="18" charset="0"/>
                        </a:rPr>
                        <a:t>4</a:t>
                      </a:r>
                    </a:p>
                  </a:txBody>
                  <a:tcPr marL="67695" marR="67695" marT="0" marB="0"/>
                </a:tc>
                <a:tc>
                  <a:txBody>
                    <a:bodyPr/>
                    <a:lstStyle/>
                    <a:p>
                      <a:pPr marL="0" marR="0" lvl="0" indent="0" algn="l" defTabSz="914400" rtl="0" eaLnBrk="1" fontAlgn="auto" latinLnBrk="0" hangingPunct="1">
                        <a:lnSpc>
                          <a:spcPct val="106000"/>
                        </a:lnSpc>
                        <a:spcBef>
                          <a:spcPts val="0"/>
                        </a:spcBef>
                        <a:spcAft>
                          <a:spcPts val="0"/>
                        </a:spcAft>
                        <a:buClr>
                          <a:srgbClr val="000000"/>
                        </a:buClr>
                        <a:buSzTx/>
                        <a:buFont typeface="Arial"/>
                        <a:buNone/>
                        <a:tabLst/>
                        <a:defRPr/>
                      </a:pPr>
                      <a:r>
                        <a:rPr lang="en-US" sz="1350" b="1" i="0" u="none" strike="noStrike" cap="none" dirty="0">
                          <a:solidFill>
                            <a:schemeClr val="dk1"/>
                          </a:solidFill>
                          <a:effectLst/>
                          <a:latin typeface="+mn-lt"/>
                          <a:ea typeface="+mn-ea"/>
                          <a:cs typeface="+mn-cs"/>
                          <a:sym typeface="Arial"/>
                        </a:rPr>
                        <a:t>Let’s Prepare! </a:t>
                      </a:r>
                      <a:endParaRPr lang="en-US" sz="1350" b="0" i="0" u="none" strike="noStrike" cap="none" dirty="0">
                        <a:solidFill>
                          <a:schemeClr val="dk1"/>
                        </a:solidFill>
                        <a:effectLst/>
                        <a:latin typeface="+mn-lt"/>
                        <a:ea typeface="+mn-ea"/>
                        <a:cs typeface="+mn-cs"/>
                        <a:sym typeface="Arial"/>
                      </a:endParaRPr>
                    </a:p>
                    <a:p>
                      <a:pPr marL="0" marR="0">
                        <a:lnSpc>
                          <a:spcPct val="106000"/>
                        </a:lnSpc>
                        <a:spcBef>
                          <a:spcPts val="0"/>
                        </a:spcBef>
                        <a:spcAft>
                          <a:spcPts val="0"/>
                        </a:spcAft>
                      </a:pPr>
                      <a:r>
                        <a:rPr lang="en-US" sz="1350" b="0" i="0" u="none" strike="noStrike" cap="none" dirty="0">
                          <a:solidFill>
                            <a:schemeClr val="dk1"/>
                          </a:solidFill>
                          <a:effectLst/>
                          <a:latin typeface="+mn-lt"/>
                          <a:ea typeface="+mn-ea"/>
                          <a:cs typeface="+mn-cs"/>
                          <a:sym typeface="Arial"/>
                        </a:rPr>
                        <a:t>(listen to read aloud and determine meaning of unknown words, discuss time period)</a:t>
                      </a:r>
                      <a:endParaRPr lang="en-US" sz="1350" dirty="0">
                        <a:effectLst/>
                        <a:latin typeface="+mn-lt"/>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350" dirty="0">
                          <a:effectLst/>
                          <a:latin typeface="+mn-lt"/>
                          <a:ea typeface="Calibri" panose="020F0502020204030204" pitchFamily="34" charset="0"/>
                          <a:cs typeface="Times New Roman" panose="02020603050405020304" pitchFamily="18" charset="0"/>
                        </a:rPr>
                        <a:t>Visual Supports</a:t>
                      </a:r>
                    </a:p>
                  </a:txBody>
                  <a:tcPr marL="67695" marR="67695" marT="0" marB="0"/>
                </a:tc>
                <a:tc>
                  <a:txBody>
                    <a:bodyPr/>
                    <a:lstStyle/>
                    <a:p>
                      <a:r>
                        <a:rPr lang="en-US" sz="1350" b="0" i="0" u="none" strike="noStrike" cap="none" dirty="0">
                          <a:solidFill>
                            <a:schemeClr val="dk1"/>
                          </a:solidFill>
                          <a:effectLst/>
                          <a:latin typeface="+mn-lt"/>
                          <a:ea typeface="+mn-ea"/>
                          <a:cs typeface="+mn-cs"/>
                          <a:sym typeface="Arial"/>
                        </a:rPr>
                        <a:t>Project visual supports for:</a:t>
                      </a:r>
                    </a:p>
                    <a:p>
                      <a:r>
                        <a:rPr lang="en-US" sz="1350" b="1" i="1" u="none" strike="noStrike" cap="none" dirty="0">
                          <a:solidFill>
                            <a:schemeClr val="dk1"/>
                          </a:solidFill>
                          <a:effectLst/>
                          <a:latin typeface="+mn-lt"/>
                          <a:ea typeface="+mn-ea"/>
                          <a:cs typeface="+mn-cs"/>
                          <a:sym typeface="Arial"/>
                        </a:rPr>
                        <a:t>Listening</a:t>
                      </a:r>
                      <a:endParaRPr lang="en-US" sz="1350" b="0" i="0" u="none" strike="noStrike" cap="none" dirty="0">
                        <a:solidFill>
                          <a:schemeClr val="dk1"/>
                        </a:solidFill>
                        <a:effectLst/>
                        <a:latin typeface="+mn-lt"/>
                        <a:ea typeface="+mn-ea"/>
                        <a:cs typeface="+mn-cs"/>
                        <a:sym typeface="Arial"/>
                      </a:endParaRPr>
                    </a:p>
                    <a:p>
                      <a:r>
                        <a:rPr lang="en-US" sz="1350" b="1" i="1" u="none" strike="noStrike" cap="none" dirty="0">
                          <a:solidFill>
                            <a:schemeClr val="dk1"/>
                          </a:solidFill>
                          <a:effectLst/>
                          <a:latin typeface="+mn-lt"/>
                          <a:ea typeface="+mn-ea"/>
                          <a:cs typeface="+mn-cs"/>
                          <a:sym typeface="Arial"/>
                        </a:rPr>
                        <a:t>Determining unknown words</a:t>
                      </a:r>
                      <a:endParaRPr lang="en-US" sz="1350" b="0" i="0" u="none" strike="noStrike" cap="none" dirty="0">
                        <a:solidFill>
                          <a:schemeClr val="dk1"/>
                        </a:solidFill>
                        <a:effectLst/>
                        <a:latin typeface="+mn-lt"/>
                        <a:ea typeface="+mn-ea"/>
                        <a:cs typeface="+mn-cs"/>
                        <a:sym typeface="Arial"/>
                      </a:endParaRPr>
                    </a:p>
                    <a:p>
                      <a:r>
                        <a:rPr lang="en-US" sz="1350" b="1" i="1" u="none" strike="noStrike" cap="none" dirty="0">
                          <a:solidFill>
                            <a:schemeClr val="dk1"/>
                          </a:solidFill>
                          <a:effectLst/>
                          <a:latin typeface="+mn-lt"/>
                          <a:ea typeface="+mn-ea"/>
                          <a:cs typeface="+mn-cs"/>
                          <a:sym typeface="Arial"/>
                        </a:rPr>
                        <a:t>Discussing</a:t>
                      </a:r>
                      <a:endParaRPr lang="en-US" sz="1350" b="0" i="0" u="none" strike="noStrike" cap="none" dirty="0">
                        <a:solidFill>
                          <a:schemeClr val="dk1"/>
                        </a:solidFill>
                        <a:effectLst/>
                        <a:latin typeface="+mn-lt"/>
                        <a:ea typeface="+mn-ea"/>
                        <a:cs typeface="+mn-cs"/>
                        <a:sym typeface="Arial"/>
                      </a:endParaRPr>
                    </a:p>
                    <a:p>
                      <a:r>
                        <a:rPr lang="en-US" sz="1350" b="0" i="0" u="none" strike="noStrike" cap="none" dirty="0">
                          <a:solidFill>
                            <a:schemeClr val="dk1"/>
                          </a:solidFill>
                          <a:effectLst/>
                          <a:latin typeface="+mn-lt"/>
                          <a:ea typeface="+mn-ea"/>
                          <a:cs typeface="+mn-cs"/>
                          <a:sym typeface="Arial"/>
                        </a:rPr>
                        <a:t>--The teacher points to the corresponding image while reading slide 4.</a:t>
                      </a:r>
                      <a:endParaRPr lang="en-US" sz="1350" dirty="0">
                        <a:effectLst/>
                        <a:latin typeface="+mn-lt"/>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350" dirty="0">
                          <a:effectLst/>
                          <a:latin typeface="+mn-lt"/>
                          <a:ea typeface="Calibri" panose="020F0502020204030204" pitchFamily="34" charset="0"/>
                          <a:cs typeface="Times New Roman" panose="02020603050405020304" pitchFamily="18" charset="0"/>
                          <a:hlinkClick r:id="rId4" action="ppaction://hlinkpres?slideindex=1&amp;slidetitle="/>
                        </a:rPr>
                        <a:t>Product 2</a:t>
                      </a:r>
                      <a:endParaRPr lang="en-US" sz="1350" dirty="0">
                        <a:effectLst/>
                        <a:latin typeface="+mn-lt"/>
                        <a:ea typeface="Calibri" panose="020F0502020204030204" pitchFamily="34" charset="0"/>
                        <a:cs typeface="Times New Roman" panose="02020603050405020304" pitchFamily="18" charset="0"/>
                      </a:endParaRPr>
                    </a:p>
                  </a:txBody>
                  <a:tcPr marL="67695" marR="67695" marT="0" marB="0"/>
                </a:tc>
                <a:extLst>
                  <a:ext uri="{0D108BD9-81ED-4DB2-BD59-A6C34878D82A}">
                    <a16:rowId xmlns:a16="http://schemas.microsoft.com/office/drawing/2014/main" val="128581141"/>
                  </a:ext>
                </a:extLst>
              </a:tr>
            </a:tbl>
          </a:graphicData>
        </a:graphic>
      </p:graphicFrame>
    </p:spTree>
    <p:extLst>
      <p:ext uri="{BB962C8B-B14F-4D97-AF65-F5344CB8AC3E}">
        <p14:creationId xmlns:p14="http://schemas.microsoft.com/office/powerpoint/2010/main" val="3266232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Lesson 1</a:t>
            </a: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2003933919"/>
              </p:ext>
            </p:extLst>
          </p:nvPr>
        </p:nvGraphicFramePr>
        <p:xfrm>
          <a:off x="0" y="1200150"/>
          <a:ext cx="9135292" cy="2623566"/>
        </p:xfrm>
        <a:graphic>
          <a:graphicData uri="http://schemas.openxmlformats.org/drawingml/2006/table">
            <a:tbl>
              <a:tblPr firstRow="1" firstCol="1" bandRow="1">
                <a:tableStyleId>{5C22544A-7EE6-4342-B048-85BDC9FD1C3A}</a:tableStyleId>
              </a:tblPr>
              <a:tblGrid>
                <a:gridCol w="521479">
                  <a:extLst>
                    <a:ext uri="{9D8B030D-6E8A-4147-A177-3AD203B41FA5}">
                      <a16:colId xmlns:a16="http://schemas.microsoft.com/office/drawing/2014/main" val="1563972082"/>
                    </a:ext>
                  </a:extLst>
                </a:gridCol>
                <a:gridCol w="1521586">
                  <a:extLst>
                    <a:ext uri="{9D8B030D-6E8A-4147-A177-3AD203B41FA5}">
                      <a16:colId xmlns:a16="http://schemas.microsoft.com/office/drawing/2014/main" val="4281079422"/>
                    </a:ext>
                  </a:extLst>
                </a:gridCol>
                <a:gridCol w="2677586">
                  <a:extLst>
                    <a:ext uri="{9D8B030D-6E8A-4147-A177-3AD203B41FA5}">
                      <a16:colId xmlns:a16="http://schemas.microsoft.com/office/drawing/2014/main" val="1450580093"/>
                    </a:ext>
                  </a:extLst>
                </a:gridCol>
                <a:gridCol w="2992596">
                  <a:extLst>
                    <a:ext uri="{9D8B030D-6E8A-4147-A177-3AD203B41FA5}">
                      <a16:colId xmlns:a16="http://schemas.microsoft.com/office/drawing/2014/main" val="288303423"/>
                    </a:ext>
                  </a:extLst>
                </a:gridCol>
                <a:gridCol w="1422045">
                  <a:extLst>
                    <a:ext uri="{9D8B030D-6E8A-4147-A177-3AD203B41FA5}">
                      <a16:colId xmlns:a16="http://schemas.microsoft.com/office/drawing/2014/main" val="1951648120"/>
                    </a:ext>
                  </a:extLst>
                </a:gridCol>
              </a:tblGrid>
              <a:tr h="735754">
                <a:tc>
                  <a:txBody>
                    <a:bodyPr/>
                    <a:lstStyle/>
                    <a:p>
                      <a:pPr marL="0" marR="0">
                        <a:lnSpc>
                          <a:spcPct val="106000"/>
                        </a:lnSpc>
                        <a:spcBef>
                          <a:spcPts val="0"/>
                        </a:spcBef>
                        <a:spcAft>
                          <a:spcPts val="0"/>
                        </a:spcAft>
                      </a:pPr>
                      <a:r>
                        <a:rPr lang="en-US" sz="1400" b="1" dirty="0">
                          <a:effectLst/>
                        </a:rPr>
                        <a:t>Slide #</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b="1" dirty="0">
                          <a:effectLst/>
                        </a:rPr>
                        <a:t>Activity in Lesson Plan</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b="1" dirty="0">
                          <a:effectLst/>
                        </a:rPr>
                        <a:t>Recommended Scaffold</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b="1" dirty="0">
                          <a:effectLst/>
                        </a:rPr>
                        <a:t>Description</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b="1" dirty="0">
                          <a:effectLst/>
                        </a:rPr>
                        <a:t>Additional Materials</a:t>
                      </a:r>
                    </a:p>
                    <a:p>
                      <a:pPr marL="0" marR="0">
                        <a:lnSpc>
                          <a:spcPct val="200000"/>
                        </a:lnSpc>
                        <a:spcBef>
                          <a:spcPts val="0"/>
                        </a:spcBef>
                        <a:spcAft>
                          <a:spcPts val="0"/>
                        </a:spcAft>
                      </a:pPr>
                      <a:r>
                        <a:rPr lang="en-US" sz="1400" b="1" dirty="0">
                          <a:effectLst/>
                        </a:rPr>
                        <a:t> </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extLst>
                  <a:ext uri="{0D108BD9-81ED-4DB2-BD59-A6C34878D82A}">
                    <a16:rowId xmlns:a16="http://schemas.microsoft.com/office/drawing/2014/main" val="2240683282"/>
                  </a:ext>
                </a:extLst>
              </a:tr>
              <a:tr h="918363">
                <a:tc>
                  <a:txBody>
                    <a:bodyPr/>
                    <a:lstStyle/>
                    <a:p>
                      <a:pPr marL="0" marR="0">
                        <a:lnSpc>
                          <a:spcPct val="200000"/>
                        </a:lnSpc>
                        <a:spcBef>
                          <a:spcPts val="0"/>
                        </a:spcBef>
                        <a:spcAft>
                          <a:spcPts val="0"/>
                        </a:spcAft>
                      </a:pPr>
                      <a:r>
                        <a:rPr lang="en-US" sz="1350" dirty="0">
                          <a:effectLst/>
                          <a:latin typeface="+mn-lt"/>
                          <a:ea typeface="Calibri" panose="020F0502020204030204" pitchFamily="34" charset="0"/>
                          <a:cs typeface="Times New Roman" panose="02020603050405020304" pitchFamily="18" charset="0"/>
                        </a:rPr>
                        <a:t>5</a:t>
                      </a:r>
                    </a:p>
                  </a:txBody>
                  <a:tcPr marL="67695" marR="67695" marT="0" marB="0"/>
                </a:tc>
                <a:tc>
                  <a:txBody>
                    <a:bodyPr/>
                    <a:lstStyle/>
                    <a:p>
                      <a:pPr marL="0" marR="0" lvl="0" indent="0" algn="l" defTabSz="914400" rtl="0" eaLnBrk="1" fontAlgn="auto" latinLnBrk="0" hangingPunct="1">
                        <a:lnSpc>
                          <a:spcPct val="106000"/>
                        </a:lnSpc>
                        <a:spcBef>
                          <a:spcPts val="0"/>
                        </a:spcBef>
                        <a:spcAft>
                          <a:spcPts val="0"/>
                        </a:spcAft>
                        <a:buClr>
                          <a:srgbClr val="000000"/>
                        </a:buClr>
                        <a:buSzTx/>
                        <a:buFont typeface="Arial"/>
                        <a:buNone/>
                        <a:tabLst/>
                        <a:defRPr/>
                      </a:pPr>
                      <a:r>
                        <a:rPr lang="en-US" sz="1350" b="1" i="0" u="none" strike="noStrike" cap="none" dirty="0">
                          <a:solidFill>
                            <a:schemeClr val="dk1"/>
                          </a:solidFill>
                          <a:effectLst/>
                          <a:latin typeface="+mn-lt"/>
                          <a:ea typeface="+mn-ea"/>
                          <a:cs typeface="+mn-cs"/>
                          <a:sym typeface="Arial"/>
                        </a:rPr>
                        <a:t>Let’s Prepare!</a:t>
                      </a:r>
                      <a:r>
                        <a:rPr lang="en-US" sz="1350" b="0" i="0" u="none" strike="noStrike" cap="none" dirty="0">
                          <a:solidFill>
                            <a:schemeClr val="dk1"/>
                          </a:solidFill>
                          <a:effectLst/>
                          <a:latin typeface="+mn-lt"/>
                          <a:ea typeface="+mn-ea"/>
                          <a:cs typeface="+mn-cs"/>
                          <a:sym typeface="Arial"/>
                        </a:rPr>
                        <a:t> (understand</a:t>
                      </a:r>
                      <a:r>
                        <a:rPr lang="en-US" sz="1350" b="0" i="0" u="none" strike="noStrike" cap="none" baseline="0" dirty="0">
                          <a:solidFill>
                            <a:schemeClr val="dk1"/>
                          </a:solidFill>
                          <a:effectLst/>
                          <a:latin typeface="+mn-lt"/>
                          <a:ea typeface="+mn-ea"/>
                          <a:cs typeface="+mn-cs"/>
                          <a:sym typeface="Arial"/>
                        </a:rPr>
                        <a:t> oral instructions</a:t>
                      </a:r>
                      <a:r>
                        <a:rPr lang="en-US" sz="1350" b="0" i="0" u="none" strike="noStrike" cap="none" dirty="0">
                          <a:solidFill>
                            <a:schemeClr val="dk1"/>
                          </a:solidFill>
                          <a:effectLst/>
                          <a:latin typeface="+mn-lt"/>
                          <a:ea typeface="+mn-ea"/>
                          <a:cs typeface="+mn-cs"/>
                          <a:sym typeface="Arial"/>
                        </a:rPr>
                        <a:t>)</a:t>
                      </a:r>
                    </a:p>
                  </a:txBody>
                  <a:tcPr marL="67695" marR="67695" marT="0" marB="0"/>
                </a:tc>
                <a:tc>
                  <a:txBody>
                    <a:bodyPr/>
                    <a:lstStyle/>
                    <a:p>
                      <a:pPr marL="0" marR="0">
                        <a:lnSpc>
                          <a:spcPct val="106000"/>
                        </a:lnSpc>
                        <a:spcBef>
                          <a:spcPts val="0"/>
                        </a:spcBef>
                        <a:spcAft>
                          <a:spcPts val="0"/>
                        </a:spcAft>
                      </a:pPr>
                      <a:r>
                        <a:rPr lang="en-US" sz="1350" b="0" i="0" u="none" strike="noStrike" cap="none" dirty="0">
                          <a:solidFill>
                            <a:schemeClr val="dk1"/>
                          </a:solidFill>
                          <a:effectLst/>
                          <a:latin typeface="+mn-lt"/>
                          <a:ea typeface="+mn-ea"/>
                          <a:cs typeface="+mn-cs"/>
                          <a:sym typeface="Arial"/>
                        </a:rPr>
                        <a:t>Check that students have materials ready-</a:t>
                      </a:r>
                    </a:p>
                    <a:p>
                      <a:pPr marL="0" marR="0">
                        <a:lnSpc>
                          <a:spcPct val="106000"/>
                        </a:lnSpc>
                        <a:spcBef>
                          <a:spcPts val="0"/>
                        </a:spcBef>
                        <a:spcAft>
                          <a:spcPts val="0"/>
                        </a:spcAft>
                      </a:pPr>
                      <a:r>
                        <a:rPr lang="en-US" sz="1350" b="0" i="0" u="none" strike="noStrike" cap="none" dirty="0">
                          <a:solidFill>
                            <a:schemeClr val="dk1"/>
                          </a:solidFill>
                          <a:effectLst/>
                          <a:latin typeface="+mn-lt"/>
                          <a:ea typeface="+mn-ea"/>
                          <a:cs typeface="+mn-cs"/>
                          <a:sym typeface="Arial"/>
                        </a:rPr>
                        <a:t>Modified Vocabulary Chart</a:t>
                      </a:r>
                      <a:endParaRPr lang="en-US" sz="1350" dirty="0">
                        <a:effectLst/>
                        <a:latin typeface="+mn-lt"/>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350" b="0" i="0" u="none" strike="noStrike" cap="none" dirty="0">
                          <a:solidFill>
                            <a:schemeClr val="dk1"/>
                          </a:solidFill>
                          <a:effectLst/>
                          <a:latin typeface="+mn-lt"/>
                          <a:ea typeface="+mn-ea"/>
                          <a:cs typeface="+mn-cs"/>
                          <a:sym typeface="Arial"/>
                        </a:rPr>
                        <a:t>The Modified Vocabulary Chart includes an image for pictorial support of each word. Definitions should be copied from the board, and sentence frames may be provided in the last column for Level 1 ELs. Complete one line in the template so the ELs have a better idea of what to do.</a:t>
                      </a:r>
                    </a:p>
                  </a:txBody>
                  <a:tcPr marL="67695" marR="67695" marT="0" marB="0"/>
                </a:tc>
                <a:tc>
                  <a:txBody>
                    <a:bodyPr/>
                    <a:lstStyle/>
                    <a:p>
                      <a:pPr marL="0" marR="0">
                        <a:lnSpc>
                          <a:spcPct val="106000"/>
                        </a:lnSpc>
                        <a:spcBef>
                          <a:spcPts val="0"/>
                        </a:spcBef>
                        <a:spcAft>
                          <a:spcPts val="0"/>
                        </a:spcAft>
                      </a:pPr>
                      <a:r>
                        <a:rPr lang="en-US" sz="1350" dirty="0">
                          <a:effectLst/>
                          <a:latin typeface="+mn-lt"/>
                          <a:ea typeface="Calibri" panose="020F0502020204030204" pitchFamily="34" charset="0"/>
                          <a:cs typeface="Times New Roman" panose="02020603050405020304" pitchFamily="18" charset="0"/>
                          <a:hlinkClick r:id="rId2" action="ppaction://hlinkpres?slideindex=1&amp;slidetitle="/>
                        </a:rPr>
                        <a:t>Product 3</a:t>
                      </a:r>
                      <a:endParaRPr lang="en-US" sz="1350" dirty="0">
                        <a:effectLst/>
                        <a:latin typeface="+mn-lt"/>
                        <a:ea typeface="Calibri" panose="020F0502020204030204" pitchFamily="34" charset="0"/>
                        <a:cs typeface="Times New Roman" panose="02020603050405020304" pitchFamily="18" charset="0"/>
                      </a:endParaRPr>
                    </a:p>
                  </a:txBody>
                  <a:tcPr marL="67695" marR="67695" marT="0" marB="0"/>
                </a:tc>
                <a:extLst>
                  <a:ext uri="{0D108BD9-81ED-4DB2-BD59-A6C34878D82A}">
                    <a16:rowId xmlns:a16="http://schemas.microsoft.com/office/drawing/2014/main" val="842168379"/>
                  </a:ext>
                </a:extLst>
              </a:tr>
            </a:tbl>
          </a:graphicData>
        </a:graphic>
      </p:graphicFrame>
    </p:spTree>
    <p:extLst>
      <p:ext uri="{BB962C8B-B14F-4D97-AF65-F5344CB8AC3E}">
        <p14:creationId xmlns:p14="http://schemas.microsoft.com/office/powerpoint/2010/main" val="1038048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Lesson 1</a:t>
            </a: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321427079"/>
              </p:ext>
            </p:extLst>
          </p:nvPr>
        </p:nvGraphicFramePr>
        <p:xfrm>
          <a:off x="0" y="895350"/>
          <a:ext cx="9135292" cy="4170934"/>
        </p:xfrm>
        <a:graphic>
          <a:graphicData uri="http://schemas.openxmlformats.org/drawingml/2006/table">
            <a:tbl>
              <a:tblPr firstRow="1" firstCol="1" bandRow="1">
                <a:tableStyleId>{5C22544A-7EE6-4342-B048-85BDC9FD1C3A}</a:tableStyleId>
              </a:tblPr>
              <a:tblGrid>
                <a:gridCol w="521479">
                  <a:extLst>
                    <a:ext uri="{9D8B030D-6E8A-4147-A177-3AD203B41FA5}">
                      <a16:colId xmlns:a16="http://schemas.microsoft.com/office/drawing/2014/main" val="1563972082"/>
                    </a:ext>
                  </a:extLst>
                </a:gridCol>
                <a:gridCol w="1521586">
                  <a:extLst>
                    <a:ext uri="{9D8B030D-6E8A-4147-A177-3AD203B41FA5}">
                      <a16:colId xmlns:a16="http://schemas.microsoft.com/office/drawing/2014/main" val="4281079422"/>
                    </a:ext>
                  </a:extLst>
                </a:gridCol>
                <a:gridCol w="2677586">
                  <a:extLst>
                    <a:ext uri="{9D8B030D-6E8A-4147-A177-3AD203B41FA5}">
                      <a16:colId xmlns:a16="http://schemas.microsoft.com/office/drawing/2014/main" val="1450580093"/>
                    </a:ext>
                  </a:extLst>
                </a:gridCol>
                <a:gridCol w="2992596">
                  <a:extLst>
                    <a:ext uri="{9D8B030D-6E8A-4147-A177-3AD203B41FA5}">
                      <a16:colId xmlns:a16="http://schemas.microsoft.com/office/drawing/2014/main" val="288303423"/>
                    </a:ext>
                  </a:extLst>
                </a:gridCol>
                <a:gridCol w="1422045">
                  <a:extLst>
                    <a:ext uri="{9D8B030D-6E8A-4147-A177-3AD203B41FA5}">
                      <a16:colId xmlns:a16="http://schemas.microsoft.com/office/drawing/2014/main" val="1951648120"/>
                    </a:ext>
                  </a:extLst>
                </a:gridCol>
              </a:tblGrid>
              <a:tr h="735754">
                <a:tc>
                  <a:txBody>
                    <a:bodyPr/>
                    <a:lstStyle/>
                    <a:p>
                      <a:pPr marL="0" marR="0">
                        <a:lnSpc>
                          <a:spcPct val="106000"/>
                        </a:lnSpc>
                        <a:spcBef>
                          <a:spcPts val="0"/>
                        </a:spcBef>
                        <a:spcAft>
                          <a:spcPts val="0"/>
                        </a:spcAft>
                      </a:pPr>
                      <a:r>
                        <a:rPr lang="en-US" sz="1400" b="1" dirty="0">
                          <a:effectLst/>
                        </a:rPr>
                        <a:t>Slide #</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b="1" dirty="0">
                          <a:effectLst/>
                        </a:rPr>
                        <a:t>Activity in Lesson Plan</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b="1" dirty="0">
                          <a:effectLst/>
                        </a:rPr>
                        <a:t>Recommended Scaffold</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b="1" dirty="0">
                          <a:effectLst/>
                        </a:rPr>
                        <a:t>Description</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b="1" dirty="0">
                          <a:effectLst/>
                        </a:rPr>
                        <a:t>Additional Materials</a:t>
                      </a:r>
                    </a:p>
                    <a:p>
                      <a:pPr marL="0" marR="0">
                        <a:lnSpc>
                          <a:spcPct val="200000"/>
                        </a:lnSpc>
                        <a:spcBef>
                          <a:spcPts val="0"/>
                        </a:spcBef>
                        <a:spcAft>
                          <a:spcPts val="0"/>
                        </a:spcAft>
                      </a:pPr>
                      <a:r>
                        <a:rPr lang="en-US" sz="1400" b="1" dirty="0">
                          <a:effectLst/>
                        </a:rPr>
                        <a:t> </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extLst>
                  <a:ext uri="{0D108BD9-81ED-4DB2-BD59-A6C34878D82A}">
                    <a16:rowId xmlns:a16="http://schemas.microsoft.com/office/drawing/2014/main" val="2240683282"/>
                  </a:ext>
                </a:extLst>
              </a:tr>
              <a:tr h="918363">
                <a:tc>
                  <a:txBody>
                    <a:bodyPr/>
                    <a:lstStyle/>
                    <a:p>
                      <a:pPr marL="0" marR="0" algn="ctr">
                        <a:lnSpc>
                          <a:spcPct val="200000"/>
                        </a:lnSpc>
                        <a:spcBef>
                          <a:spcPts val="0"/>
                        </a:spcBef>
                        <a:spcAft>
                          <a:spcPts val="0"/>
                        </a:spcAft>
                      </a:pPr>
                      <a:r>
                        <a:rPr lang="en-US" sz="1350" dirty="0">
                          <a:effectLst/>
                          <a:latin typeface="+mn-lt"/>
                          <a:ea typeface="Calibri" panose="020F0502020204030204" pitchFamily="34" charset="0"/>
                          <a:cs typeface="Times New Roman" panose="02020603050405020304" pitchFamily="18" charset="0"/>
                        </a:rPr>
                        <a:t>6</a:t>
                      </a:r>
                    </a:p>
                  </a:txBody>
                  <a:tcPr marL="67695" marR="67695" marT="0" marB="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50" b="1" i="0" u="none" strike="noStrike" cap="none" dirty="0">
                          <a:solidFill>
                            <a:schemeClr val="dk1"/>
                          </a:solidFill>
                          <a:effectLst/>
                          <a:latin typeface="+mn-lt"/>
                          <a:ea typeface="+mn-ea"/>
                          <a:cs typeface="+mn-cs"/>
                          <a:sym typeface="Arial"/>
                        </a:rPr>
                        <a:t>Let’s Read! </a:t>
                      </a:r>
                      <a:r>
                        <a:rPr lang="en-US" sz="1350" b="0" i="0" u="none" strike="noStrike" cap="none" dirty="0">
                          <a:solidFill>
                            <a:schemeClr val="dk1"/>
                          </a:solidFill>
                          <a:effectLst/>
                          <a:latin typeface="+mn-lt"/>
                          <a:ea typeface="+mn-ea"/>
                          <a:cs typeface="+mn-cs"/>
                          <a:sym typeface="Arial"/>
                        </a:rPr>
                        <a:t>(teacher read aloud-understand oral reading)</a:t>
                      </a:r>
                      <a:endParaRPr lang="en-US" sz="1350" dirty="0">
                        <a:effectLst/>
                        <a:latin typeface="+mn-lt"/>
                        <a:ea typeface="Calibri" panose="020F0502020204030204" pitchFamily="34" charset="0"/>
                        <a:cs typeface="Times New Roman" panose="02020603050405020304" pitchFamily="18" charset="0"/>
                      </a:endParaRPr>
                    </a:p>
                  </a:txBody>
                  <a:tcPr marL="67695" marR="67695" marT="0" marB="0"/>
                </a:tc>
                <a:tc>
                  <a:txBody>
                    <a:bodyPr/>
                    <a:lstStyle/>
                    <a:p>
                      <a:pPr marL="0" marR="0" lvl="0" indent="0" algn="l" defTabSz="914400" rtl="0" eaLnBrk="1" fontAlgn="auto" latinLnBrk="0" hangingPunct="1">
                        <a:lnSpc>
                          <a:spcPct val="106000"/>
                        </a:lnSpc>
                        <a:spcBef>
                          <a:spcPts val="0"/>
                        </a:spcBef>
                        <a:spcAft>
                          <a:spcPts val="0"/>
                        </a:spcAft>
                        <a:buClr>
                          <a:srgbClr val="000000"/>
                        </a:buClr>
                        <a:buSzTx/>
                        <a:buFont typeface="Arial"/>
                        <a:buNone/>
                        <a:tabLst/>
                        <a:defRPr/>
                      </a:pPr>
                      <a:r>
                        <a:rPr lang="en-US" sz="1350" b="0" i="0" u="none" strike="noStrike" cap="none" dirty="0">
                          <a:solidFill>
                            <a:schemeClr val="dk1"/>
                          </a:solidFill>
                          <a:effectLst/>
                          <a:latin typeface="+mn-lt"/>
                          <a:ea typeface="+mn-ea"/>
                          <a:cs typeface="+mn-cs"/>
                          <a:sym typeface="Arial"/>
                        </a:rPr>
                        <a:t>Visual Supports</a:t>
                      </a:r>
                    </a:p>
                    <a:p>
                      <a:pPr marL="0" marR="0">
                        <a:lnSpc>
                          <a:spcPct val="106000"/>
                        </a:lnSpc>
                        <a:spcBef>
                          <a:spcPts val="0"/>
                        </a:spcBef>
                        <a:spcAft>
                          <a:spcPts val="0"/>
                        </a:spcAft>
                      </a:pPr>
                      <a:r>
                        <a:rPr lang="en-US" sz="1350" dirty="0">
                          <a:effectLst/>
                          <a:latin typeface="+mn-lt"/>
                          <a:ea typeface="Calibri" panose="020F0502020204030204" pitchFamily="34" charset="0"/>
                          <a:cs typeface="Times New Roman" panose="02020603050405020304" pitchFamily="18" charset="0"/>
                        </a:rPr>
                        <a:t> </a:t>
                      </a:r>
                    </a:p>
                  </a:txBody>
                  <a:tcPr marL="67695" marR="67695" marT="0" marB="0"/>
                </a:tc>
                <a:tc>
                  <a:txBody>
                    <a:bodyPr/>
                    <a:lstStyle/>
                    <a:p>
                      <a:r>
                        <a:rPr lang="en-US" sz="1350" b="0" i="0" u="none" strike="noStrike" cap="none" dirty="0">
                          <a:solidFill>
                            <a:schemeClr val="dk1"/>
                          </a:solidFill>
                          <a:effectLst/>
                          <a:latin typeface="+mn-lt"/>
                          <a:ea typeface="+mn-ea"/>
                          <a:cs typeface="+mn-cs"/>
                          <a:sym typeface="Arial"/>
                        </a:rPr>
                        <a:t>Project visual supports for:</a:t>
                      </a:r>
                    </a:p>
                    <a:p>
                      <a:r>
                        <a:rPr lang="en-US" sz="1350" b="1" i="1" u="none" strike="noStrike" cap="none" dirty="0">
                          <a:solidFill>
                            <a:schemeClr val="dk1"/>
                          </a:solidFill>
                          <a:effectLst/>
                          <a:latin typeface="+mn-lt"/>
                          <a:ea typeface="+mn-ea"/>
                          <a:cs typeface="+mn-cs"/>
                          <a:sym typeface="Arial"/>
                        </a:rPr>
                        <a:t>How did the first Americans travel to America?</a:t>
                      </a:r>
                      <a:endParaRPr lang="en-US" sz="1350" b="0" i="0" u="none" strike="noStrike" cap="none" dirty="0">
                        <a:solidFill>
                          <a:schemeClr val="dk1"/>
                        </a:solidFill>
                        <a:effectLst/>
                        <a:latin typeface="+mn-lt"/>
                        <a:ea typeface="+mn-ea"/>
                        <a:cs typeface="+mn-cs"/>
                        <a:sym typeface="Arial"/>
                      </a:endParaRPr>
                    </a:p>
                    <a:p>
                      <a:r>
                        <a:rPr lang="en-US" sz="1350" b="0" i="0" u="none" strike="noStrike" cap="none" dirty="0">
                          <a:solidFill>
                            <a:schemeClr val="dk1"/>
                          </a:solidFill>
                          <a:effectLst/>
                          <a:latin typeface="+mn-lt"/>
                          <a:ea typeface="+mn-ea"/>
                          <a:cs typeface="+mn-cs"/>
                          <a:sym typeface="Arial"/>
                        </a:rPr>
                        <a:t>--The teacher points to the image while reading slide 6 which provides pictorial support. (The image should be left up while the text is read aloud, as well as during the think aloud and guiding questions).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50" b="0" i="0" u="none" strike="noStrike" cap="none" dirty="0">
                          <a:solidFill>
                            <a:schemeClr val="dk1"/>
                          </a:solidFill>
                          <a:effectLst/>
                          <a:latin typeface="+mn-lt"/>
                          <a:ea typeface="+mn-ea"/>
                          <a:cs typeface="+mn-cs"/>
                          <a:sym typeface="Arial"/>
                        </a:rPr>
                        <a:t>--Additionally, make sure the ELs have the Modified Vocabulary Chart in front of them during the read aloud. This will provide continued pictorial supports for each word they hear read aloud from the text.</a:t>
                      </a:r>
                    </a:p>
                    <a:p>
                      <a:r>
                        <a:rPr lang="en-US" sz="1350" b="0" i="0" u="none" strike="noStrike" cap="none" dirty="0">
                          <a:solidFill>
                            <a:schemeClr val="dk1"/>
                          </a:solidFill>
                          <a:effectLst/>
                          <a:latin typeface="+mn-lt"/>
                          <a:ea typeface="+mn-ea"/>
                          <a:cs typeface="+mn-cs"/>
                          <a:sym typeface="Arial"/>
                        </a:rPr>
                        <a:t> </a:t>
                      </a:r>
                    </a:p>
                  </a:txBody>
                  <a:tcPr marL="67695" marR="67695" marT="0" marB="0"/>
                </a:tc>
                <a:tc>
                  <a:txBody>
                    <a:bodyPr/>
                    <a:lstStyle/>
                    <a:p>
                      <a:pPr marL="0" marR="0">
                        <a:lnSpc>
                          <a:spcPct val="106000"/>
                        </a:lnSpc>
                        <a:spcBef>
                          <a:spcPts val="0"/>
                        </a:spcBef>
                        <a:spcAft>
                          <a:spcPts val="0"/>
                        </a:spcAft>
                      </a:pPr>
                      <a:r>
                        <a:rPr lang="en-US" sz="1350" dirty="0">
                          <a:effectLst/>
                          <a:latin typeface="+mn-lt"/>
                          <a:hlinkClick r:id="rId2" action="ppaction://hlinkpres?slideindex=1&amp;slidetitle="/>
                        </a:rPr>
                        <a:t>Product</a:t>
                      </a:r>
                      <a:r>
                        <a:rPr lang="en-US" sz="1350" baseline="0" dirty="0">
                          <a:effectLst/>
                          <a:latin typeface="+mn-lt"/>
                          <a:hlinkClick r:id="rId2" action="ppaction://hlinkpres?slideindex=1&amp;slidetitle="/>
                        </a:rPr>
                        <a:t> 4</a:t>
                      </a:r>
                      <a:endParaRPr lang="en-US" sz="1350" dirty="0">
                        <a:effectLst/>
                        <a:latin typeface="+mn-lt"/>
                      </a:endParaRPr>
                    </a:p>
                    <a:p>
                      <a:pPr marL="0" marR="0">
                        <a:lnSpc>
                          <a:spcPct val="106000"/>
                        </a:lnSpc>
                        <a:spcBef>
                          <a:spcPts val="0"/>
                        </a:spcBef>
                        <a:spcAft>
                          <a:spcPts val="0"/>
                        </a:spcAft>
                      </a:pPr>
                      <a:r>
                        <a:rPr lang="en-US" sz="1350" dirty="0">
                          <a:effectLst/>
                          <a:latin typeface="+mn-lt"/>
                        </a:rPr>
                        <a:t> </a:t>
                      </a:r>
                      <a:endParaRPr lang="en-US" sz="1350" dirty="0">
                        <a:effectLst/>
                        <a:latin typeface="+mn-lt"/>
                        <a:ea typeface="Calibri" panose="020F0502020204030204" pitchFamily="34" charset="0"/>
                        <a:cs typeface="Times New Roman" panose="02020603050405020304" pitchFamily="18" charset="0"/>
                      </a:endParaRPr>
                    </a:p>
                  </a:txBody>
                  <a:tcPr marL="67695" marR="67695" marT="0" marB="0"/>
                </a:tc>
                <a:extLst>
                  <a:ext uri="{0D108BD9-81ED-4DB2-BD59-A6C34878D82A}">
                    <a16:rowId xmlns:a16="http://schemas.microsoft.com/office/drawing/2014/main" val="842168379"/>
                  </a:ext>
                </a:extLst>
              </a:tr>
            </a:tbl>
          </a:graphicData>
        </a:graphic>
      </p:graphicFrame>
    </p:spTree>
    <p:extLst>
      <p:ext uri="{BB962C8B-B14F-4D97-AF65-F5344CB8AC3E}">
        <p14:creationId xmlns:p14="http://schemas.microsoft.com/office/powerpoint/2010/main" val="7560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Lesson 1</a:t>
            </a: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2411867699"/>
              </p:ext>
            </p:extLst>
          </p:nvPr>
        </p:nvGraphicFramePr>
        <p:xfrm>
          <a:off x="0" y="850646"/>
          <a:ext cx="9135292" cy="4308094"/>
        </p:xfrm>
        <a:graphic>
          <a:graphicData uri="http://schemas.openxmlformats.org/drawingml/2006/table">
            <a:tbl>
              <a:tblPr firstRow="1" firstCol="1" bandRow="1">
                <a:tableStyleId>{5C22544A-7EE6-4342-B048-85BDC9FD1C3A}</a:tableStyleId>
              </a:tblPr>
              <a:tblGrid>
                <a:gridCol w="521479">
                  <a:extLst>
                    <a:ext uri="{9D8B030D-6E8A-4147-A177-3AD203B41FA5}">
                      <a16:colId xmlns:a16="http://schemas.microsoft.com/office/drawing/2014/main" val="1563972082"/>
                    </a:ext>
                  </a:extLst>
                </a:gridCol>
                <a:gridCol w="1521586">
                  <a:extLst>
                    <a:ext uri="{9D8B030D-6E8A-4147-A177-3AD203B41FA5}">
                      <a16:colId xmlns:a16="http://schemas.microsoft.com/office/drawing/2014/main" val="4281079422"/>
                    </a:ext>
                  </a:extLst>
                </a:gridCol>
                <a:gridCol w="2677586">
                  <a:extLst>
                    <a:ext uri="{9D8B030D-6E8A-4147-A177-3AD203B41FA5}">
                      <a16:colId xmlns:a16="http://schemas.microsoft.com/office/drawing/2014/main" val="1450580093"/>
                    </a:ext>
                  </a:extLst>
                </a:gridCol>
                <a:gridCol w="2992596">
                  <a:extLst>
                    <a:ext uri="{9D8B030D-6E8A-4147-A177-3AD203B41FA5}">
                      <a16:colId xmlns:a16="http://schemas.microsoft.com/office/drawing/2014/main" val="288303423"/>
                    </a:ext>
                  </a:extLst>
                </a:gridCol>
                <a:gridCol w="1422045">
                  <a:extLst>
                    <a:ext uri="{9D8B030D-6E8A-4147-A177-3AD203B41FA5}">
                      <a16:colId xmlns:a16="http://schemas.microsoft.com/office/drawing/2014/main" val="1951648120"/>
                    </a:ext>
                  </a:extLst>
                </a:gridCol>
              </a:tblGrid>
              <a:tr h="735754">
                <a:tc>
                  <a:txBody>
                    <a:bodyPr/>
                    <a:lstStyle/>
                    <a:p>
                      <a:pPr marL="0" marR="0">
                        <a:lnSpc>
                          <a:spcPct val="106000"/>
                        </a:lnSpc>
                        <a:spcBef>
                          <a:spcPts val="0"/>
                        </a:spcBef>
                        <a:spcAft>
                          <a:spcPts val="0"/>
                        </a:spcAft>
                      </a:pPr>
                      <a:r>
                        <a:rPr lang="en-US" sz="1400" b="1" dirty="0">
                          <a:effectLst/>
                        </a:rPr>
                        <a:t>Slide #</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b="1" dirty="0">
                          <a:effectLst/>
                        </a:rPr>
                        <a:t>Activity in Lesson Plan</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b="1" dirty="0">
                          <a:effectLst/>
                        </a:rPr>
                        <a:t>Recommended Scaffold</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b="1" dirty="0">
                          <a:effectLst/>
                        </a:rPr>
                        <a:t>Description</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b="1" dirty="0">
                          <a:effectLst/>
                        </a:rPr>
                        <a:t>Additional Materials</a:t>
                      </a:r>
                    </a:p>
                    <a:p>
                      <a:pPr marL="0" marR="0">
                        <a:lnSpc>
                          <a:spcPct val="200000"/>
                        </a:lnSpc>
                        <a:spcBef>
                          <a:spcPts val="0"/>
                        </a:spcBef>
                        <a:spcAft>
                          <a:spcPts val="0"/>
                        </a:spcAft>
                      </a:pPr>
                      <a:r>
                        <a:rPr lang="en-US" sz="1400" b="1" dirty="0">
                          <a:effectLst/>
                        </a:rPr>
                        <a:t> </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extLst>
                  <a:ext uri="{0D108BD9-81ED-4DB2-BD59-A6C34878D82A}">
                    <a16:rowId xmlns:a16="http://schemas.microsoft.com/office/drawing/2014/main" val="2240683282"/>
                  </a:ext>
                </a:extLst>
              </a:tr>
              <a:tr h="918363">
                <a:tc>
                  <a:txBody>
                    <a:bodyPr/>
                    <a:lstStyle/>
                    <a:p>
                      <a:pPr marL="0" marR="0" algn="ctr">
                        <a:lnSpc>
                          <a:spcPct val="200000"/>
                        </a:lnSpc>
                        <a:spcBef>
                          <a:spcPts val="0"/>
                        </a:spcBef>
                        <a:spcAft>
                          <a:spcPts val="0"/>
                        </a:spcAft>
                      </a:pPr>
                      <a:r>
                        <a:rPr lang="en-US" sz="1250" dirty="0">
                          <a:effectLst/>
                          <a:latin typeface="+mn-lt"/>
                          <a:ea typeface="+mn-ea"/>
                          <a:cs typeface="+mn-cs"/>
                        </a:rPr>
                        <a:t>7</a:t>
                      </a:r>
                      <a:endParaRPr lang="en-US" sz="1250" dirty="0">
                        <a:effectLst/>
                        <a:latin typeface="+mn-lt"/>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250" b="1" i="0" u="none" strike="noStrike" cap="none" dirty="0">
                          <a:solidFill>
                            <a:schemeClr val="dk1"/>
                          </a:solidFill>
                          <a:effectLst/>
                          <a:latin typeface="+mn-lt"/>
                          <a:ea typeface="+mn-ea"/>
                          <a:cs typeface="+mn-cs"/>
                          <a:sym typeface="Arial"/>
                        </a:rPr>
                        <a:t>Let’s Work with Words!</a:t>
                      </a:r>
                      <a:r>
                        <a:rPr lang="en-US" sz="1250" b="0" i="0" u="none" strike="noStrike" cap="none" dirty="0">
                          <a:solidFill>
                            <a:schemeClr val="dk1"/>
                          </a:solidFill>
                          <a:effectLst/>
                          <a:latin typeface="+mn-lt"/>
                          <a:ea typeface="+mn-ea"/>
                          <a:cs typeface="+mn-cs"/>
                          <a:sym typeface="Arial"/>
                        </a:rPr>
                        <a:t> (complete vocabulary chart)</a:t>
                      </a:r>
                      <a:endParaRPr lang="en-US" sz="1250" dirty="0">
                        <a:effectLst/>
                        <a:latin typeface="+mn-lt"/>
                        <a:ea typeface="Calibri" panose="020F0502020204030204" pitchFamily="34" charset="0"/>
                        <a:cs typeface="Times New Roman" panose="02020603050405020304" pitchFamily="18" charset="0"/>
                      </a:endParaRPr>
                    </a:p>
                  </a:txBody>
                  <a:tcPr marL="67695" marR="67695" marT="0" marB="0"/>
                </a:tc>
                <a:tc>
                  <a:txBody>
                    <a:bodyPr/>
                    <a:lstStyle/>
                    <a:p>
                      <a:pPr marL="0" marR="0" lvl="0" indent="0" algn="l" defTabSz="914400" rtl="0" eaLnBrk="1" fontAlgn="auto" latinLnBrk="0" hangingPunct="1">
                        <a:lnSpc>
                          <a:spcPct val="106000"/>
                        </a:lnSpc>
                        <a:spcBef>
                          <a:spcPts val="0"/>
                        </a:spcBef>
                        <a:spcAft>
                          <a:spcPts val="0"/>
                        </a:spcAft>
                        <a:buClr>
                          <a:srgbClr val="000000"/>
                        </a:buClr>
                        <a:buSzTx/>
                        <a:buFont typeface="Arial"/>
                        <a:buNone/>
                        <a:tabLst/>
                        <a:defRPr/>
                      </a:pPr>
                      <a:r>
                        <a:rPr lang="en-US" sz="1250" b="0" i="0" u="none" strike="noStrike" cap="none" dirty="0">
                          <a:solidFill>
                            <a:schemeClr val="dk1"/>
                          </a:solidFill>
                          <a:effectLst/>
                          <a:latin typeface="+mn-lt"/>
                          <a:ea typeface="+mn-ea"/>
                          <a:cs typeface="+mn-cs"/>
                          <a:sym typeface="Arial"/>
                        </a:rPr>
                        <a:t>Modified Vocabulary Chart </a:t>
                      </a:r>
                    </a:p>
                    <a:p>
                      <a:pPr marL="0" marR="0">
                        <a:lnSpc>
                          <a:spcPct val="106000"/>
                        </a:lnSpc>
                        <a:spcBef>
                          <a:spcPts val="0"/>
                        </a:spcBef>
                        <a:spcAft>
                          <a:spcPts val="0"/>
                        </a:spcAft>
                      </a:pPr>
                      <a:r>
                        <a:rPr lang="en-US" sz="1250" dirty="0">
                          <a:effectLst/>
                          <a:latin typeface="+mn-lt"/>
                          <a:ea typeface="Calibri" panose="020F0502020204030204" pitchFamily="34" charset="0"/>
                          <a:cs typeface="Times New Roman" panose="02020603050405020304" pitchFamily="18" charset="0"/>
                        </a:rPr>
                        <a:t> </a:t>
                      </a:r>
                    </a:p>
                    <a:p>
                      <a:endParaRPr lang="en-US" sz="1250" b="0" i="0" u="none" strike="noStrike" cap="none" dirty="0">
                        <a:solidFill>
                          <a:schemeClr val="dk1"/>
                        </a:solidFill>
                        <a:effectLst/>
                        <a:latin typeface="+mn-lt"/>
                        <a:ea typeface="+mn-ea"/>
                        <a:cs typeface="+mn-cs"/>
                        <a:sym typeface="Arial"/>
                      </a:endParaRPr>
                    </a:p>
                    <a:p>
                      <a:endParaRPr lang="en-US" sz="1250" b="0" i="0" u="none" strike="noStrike" cap="none" dirty="0">
                        <a:solidFill>
                          <a:schemeClr val="dk1"/>
                        </a:solidFill>
                        <a:effectLst/>
                        <a:latin typeface="+mn-lt"/>
                        <a:ea typeface="+mn-ea"/>
                        <a:cs typeface="+mn-cs"/>
                        <a:sym typeface="Arial"/>
                      </a:endParaRPr>
                    </a:p>
                    <a:p>
                      <a:endParaRPr lang="en-US" sz="1250" b="0" i="0" u="none" strike="noStrike" cap="none" dirty="0">
                        <a:solidFill>
                          <a:schemeClr val="dk1"/>
                        </a:solidFill>
                        <a:effectLst/>
                        <a:latin typeface="+mn-lt"/>
                        <a:ea typeface="+mn-ea"/>
                        <a:cs typeface="+mn-cs"/>
                        <a:sym typeface="Arial"/>
                      </a:endParaRPr>
                    </a:p>
                    <a:p>
                      <a:endParaRPr lang="en-US" sz="1250" b="0" i="0" u="none" strike="noStrike" cap="none" dirty="0">
                        <a:solidFill>
                          <a:schemeClr val="dk1"/>
                        </a:solidFill>
                        <a:effectLst/>
                        <a:latin typeface="+mn-lt"/>
                        <a:ea typeface="+mn-ea"/>
                        <a:cs typeface="+mn-cs"/>
                        <a:sym typeface="Arial"/>
                      </a:endParaRPr>
                    </a:p>
                    <a:p>
                      <a:endParaRPr lang="en-US" sz="1250" b="0" i="0" u="none" strike="noStrike" cap="none" dirty="0">
                        <a:solidFill>
                          <a:schemeClr val="dk1"/>
                        </a:solidFill>
                        <a:effectLst/>
                        <a:latin typeface="+mn-lt"/>
                        <a:ea typeface="+mn-ea"/>
                        <a:cs typeface="+mn-cs"/>
                        <a:sym typeface="Arial"/>
                      </a:endParaRPr>
                    </a:p>
                    <a:p>
                      <a:endParaRPr lang="en-US" sz="1250" b="0" i="0" u="none" strike="noStrike" cap="none" dirty="0">
                        <a:solidFill>
                          <a:schemeClr val="dk1"/>
                        </a:solidFill>
                        <a:effectLst/>
                        <a:latin typeface="+mn-lt"/>
                        <a:ea typeface="+mn-ea"/>
                        <a:cs typeface="+mn-cs"/>
                        <a:sym typeface="Arial"/>
                      </a:endParaRPr>
                    </a:p>
                    <a:p>
                      <a:endParaRPr lang="en-US" sz="1250" b="0" i="0" u="none" strike="noStrike" cap="none" dirty="0">
                        <a:solidFill>
                          <a:schemeClr val="dk1"/>
                        </a:solidFill>
                        <a:effectLst/>
                        <a:latin typeface="+mn-lt"/>
                        <a:ea typeface="+mn-ea"/>
                        <a:cs typeface="+mn-cs"/>
                        <a:sym typeface="Arial"/>
                      </a:endParaRPr>
                    </a:p>
                    <a:p>
                      <a:endParaRPr lang="en-US" sz="1250" b="0" i="0" u="none" strike="noStrike" cap="none" dirty="0">
                        <a:solidFill>
                          <a:schemeClr val="dk1"/>
                        </a:solidFill>
                        <a:effectLst/>
                        <a:latin typeface="+mn-lt"/>
                        <a:ea typeface="+mn-ea"/>
                        <a:cs typeface="+mn-cs"/>
                        <a:sym typeface="Arial"/>
                      </a:endParaRPr>
                    </a:p>
                    <a:p>
                      <a:endParaRPr lang="en-US" sz="1250" b="0" i="0" u="none" strike="noStrike" cap="none" dirty="0">
                        <a:solidFill>
                          <a:schemeClr val="dk1"/>
                        </a:solidFill>
                        <a:effectLst/>
                        <a:latin typeface="+mn-lt"/>
                        <a:ea typeface="+mn-ea"/>
                        <a:cs typeface="+mn-cs"/>
                        <a:sym typeface="Arial"/>
                      </a:endParaRPr>
                    </a:p>
                    <a:p>
                      <a:r>
                        <a:rPr lang="en-US" sz="1250" b="0" i="0" u="none" strike="noStrike" cap="none" dirty="0" err="1">
                          <a:solidFill>
                            <a:schemeClr val="dk1"/>
                          </a:solidFill>
                          <a:effectLst/>
                          <a:latin typeface="+mn-lt"/>
                          <a:ea typeface="+mn-ea"/>
                          <a:cs typeface="+mn-cs"/>
                          <a:sym typeface="Arial"/>
                        </a:rPr>
                        <a:t>Frayer</a:t>
                      </a:r>
                      <a:r>
                        <a:rPr lang="en-US" sz="1250" b="0" i="0" u="none" strike="noStrike" cap="none" dirty="0">
                          <a:solidFill>
                            <a:schemeClr val="dk1"/>
                          </a:solidFill>
                          <a:effectLst/>
                          <a:latin typeface="+mn-lt"/>
                          <a:ea typeface="+mn-ea"/>
                          <a:cs typeface="+mn-cs"/>
                          <a:sym typeface="Arial"/>
                        </a:rPr>
                        <a:t> Model Templates</a:t>
                      </a:r>
                    </a:p>
                    <a:p>
                      <a:r>
                        <a:rPr lang="en-US" sz="1250" b="0" i="0" u="none" strike="noStrike" cap="none" dirty="0">
                          <a:solidFill>
                            <a:schemeClr val="dk1"/>
                          </a:solidFill>
                          <a:effectLst/>
                          <a:latin typeface="+mn-lt"/>
                          <a:ea typeface="+mn-ea"/>
                          <a:cs typeface="+mn-cs"/>
                          <a:sym typeface="Arial"/>
                        </a:rPr>
                        <a:t>    </a:t>
                      </a:r>
                    </a:p>
                    <a:p>
                      <a:r>
                        <a:rPr lang="en-US" sz="1250" b="0" i="0" u="none" strike="noStrike" cap="none" dirty="0">
                          <a:solidFill>
                            <a:schemeClr val="dk1"/>
                          </a:solidFill>
                          <a:effectLst/>
                          <a:latin typeface="+mn-lt"/>
                          <a:ea typeface="+mn-ea"/>
                          <a:cs typeface="+mn-cs"/>
                          <a:sym typeface="Arial"/>
                        </a:rPr>
                        <a:t> </a:t>
                      </a:r>
                    </a:p>
                    <a:p>
                      <a:r>
                        <a:rPr lang="en-US" sz="1250" b="0" i="0" u="none" strike="noStrike" cap="none" dirty="0">
                          <a:solidFill>
                            <a:schemeClr val="dk1"/>
                          </a:solidFill>
                          <a:effectLst/>
                          <a:latin typeface="+mn-lt"/>
                          <a:ea typeface="+mn-ea"/>
                          <a:cs typeface="+mn-cs"/>
                          <a:sym typeface="Arial"/>
                        </a:rPr>
                        <a:t> </a:t>
                      </a:r>
                    </a:p>
                  </a:txBody>
                  <a:tcPr marL="67695" marR="67695" marT="0" marB="0"/>
                </a:tc>
                <a:tc>
                  <a:txBody>
                    <a:bodyPr/>
                    <a:lstStyle/>
                    <a:p>
                      <a:r>
                        <a:rPr lang="en-US" sz="1250" b="0" i="0" u="none" strike="noStrike" cap="none" dirty="0">
                          <a:solidFill>
                            <a:schemeClr val="dk1"/>
                          </a:solidFill>
                          <a:effectLst/>
                          <a:latin typeface="+mn-lt"/>
                          <a:ea typeface="+mn-ea"/>
                          <a:cs typeface="+mn-cs"/>
                          <a:sym typeface="Arial"/>
                        </a:rPr>
                        <a:t>The Modified Vocabulary Chart includes an image for pictorial support of each word. Definitions should be written by the teacher on mini wipe boards before the lesson and given to each group of ELs. </a:t>
                      </a:r>
                    </a:p>
                    <a:p>
                      <a:r>
                        <a:rPr lang="en-US" sz="1250" b="0" i="0" u="none" strike="noStrike" cap="none" dirty="0">
                          <a:solidFill>
                            <a:schemeClr val="dk1"/>
                          </a:solidFill>
                          <a:effectLst/>
                          <a:latin typeface="+mn-lt"/>
                          <a:ea typeface="+mn-ea"/>
                          <a:cs typeface="+mn-cs"/>
                          <a:sym typeface="Arial"/>
                        </a:rPr>
                        <a:t>Prompt the students to copy the definitions from the boards. Sentence frames may also be provided in the last column for Level 1 ELs. </a:t>
                      </a:r>
                    </a:p>
                    <a:p>
                      <a:r>
                        <a:rPr lang="en-US" sz="1250" b="0" i="0" u="none" strike="noStrike" cap="none" dirty="0">
                          <a:solidFill>
                            <a:schemeClr val="dk1"/>
                          </a:solidFill>
                          <a:effectLst/>
                          <a:latin typeface="+mn-lt"/>
                          <a:ea typeface="+mn-ea"/>
                          <a:cs typeface="+mn-cs"/>
                          <a:sym typeface="Arial"/>
                        </a:rPr>
                        <a:t>The </a:t>
                      </a:r>
                      <a:r>
                        <a:rPr lang="en-US" sz="1250" b="0" i="0" u="none" strike="noStrike" cap="none" dirty="0" err="1">
                          <a:solidFill>
                            <a:schemeClr val="dk1"/>
                          </a:solidFill>
                          <a:effectLst/>
                          <a:latin typeface="+mn-lt"/>
                          <a:ea typeface="+mn-ea"/>
                          <a:cs typeface="+mn-cs"/>
                          <a:sym typeface="Arial"/>
                        </a:rPr>
                        <a:t>Frayer</a:t>
                      </a:r>
                      <a:r>
                        <a:rPr lang="en-US" sz="1250" b="0" i="0" u="none" strike="noStrike" cap="none" dirty="0">
                          <a:solidFill>
                            <a:schemeClr val="dk1"/>
                          </a:solidFill>
                          <a:effectLst/>
                          <a:latin typeface="+mn-lt"/>
                          <a:ea typeface="+mn-ea"/>
                          <a:cs typeface="+mn-cs"/>
                          <a:sym typeface="Arial"/>
                        </a:rPr>
                        <a:t> Model Templates provide </a:t>
                      </a:r>
                      <a:r>
                        <a:rPr lang="en-US" sz="1250" b="1" i="0" u="sng" strike="noStrike" cap="none" dirty="0">
                          <a:solidFill>
                            <a:schemeClr val="dk1"/>
                          </a:solidFill>
                          <a:effectLst/>
                          <a:latin typeface="+mn-lt"/>
                          <a:ea typeface="+mn-ea"/>
                          <a:cs typeface="+mn-cs"/>
                          <a:sym typeface="Arial"/>
                        </a:rPr>
                        <a:t>additional vocabulary words </a:t>
                      </a:r>
                      <a:r>
                        <a:rPr lang="en-US" sz="1250" b="0" i="0" u="none" strike="noStrike" cap="none" dirty="0">
                          <a:solidFill>
                            <a:schemeClr val="dk1"/>
                          </a:solidFill>
                          <a:effectLst/>
                          <a:latin typeface="+mn-lt"/>
                          <a:ea typeface="+mn-ea"/>
                          <a:cs typeface="+mn-cs"/>
                          <a:sym typeface="Arial"/>
                        </a:rPr>
                        <a:t>for ELs with pictorial supports. These are essential words from the slides, teaching notes, as well as the text itself. These can be completed with another EL at a higher level of language acquisition. Blank copies can be provided, and other words/images added later.</a:t>
                      </a:r>
                    </a:p>
                  </a:txBody>
                  <a:tcPr marL="67695" marR="67695" marT="0" marB="0"/>
                </a:tc>
                <a:tc>
                  <a:txBody>
                    <a:bodyPr/>
                    <a:lstStyle/>
                    <a:p>
                      <a:r>
                        <a:rPr lang="en-US" sz="1250" b="0" i="0" u="none" strike="noStrike" cap="none" dirty="0">
                          <a:solidFill>
                            <a:schemeClr val="dk1"/>
                          </a:solidFill>
                          <a:effectLst/>
                          <a:latin typeface="+mn-lt"/>
                          <a:ea typeface="+mn-ea"/>
                          <a:cs typeface="+mn-cs"/>
                          <a:sym typeface="Arial"/>
                          <a:hlinkClick r:id="rId2" action="ppaction://hlinkpres?slideindex=1&amp;slidetitle="/>
                        </a:rPr>
                        <a:t>Product 3</a:t>
                      </a:r>
                      <a:endParaRPr lang="en-US" sz="1250" b="0" i="0" u="none" strike="noStrike" cap="none" dirty="0">
                        <a:solidFill>
                          <a:schemeClr val="dk1"/>
                        </a:solidFill>
                        <a:effectLst/>
                        <a:latin typeface="+mn-lt"/>
                        <a:ea typeface="+mn-ea"/>
                        <a:cs typeface="+mn-cs"/>
                        <a:sym typeface="Arial"/>
                      </a:endParaRPr>
                    </a:p>
                    <a:p>
                      <a:r>
                        <a:rPr lang="en-US" sz="1250" b="0" i="0" u="none" strike="noStrike" cap="none" dirty="0">
                          <a:solidFill>
                            <a:schemeClr val="dk1"/>
                          </a:solidFill>
                          <a:effectLst/>
                          <a:latin typeface="+mn-lt"/>
                          <a:ea typeface="+mn-ea"/>
                          <a:cs typeface="+mn-cs"/>
                          <a:sym typeface="Arial"/>
                        </a:rPr>
                        <a:t> </a:t>
                      </a:r>
                    </a:p>
                    <a:p>
                      <a:r>
                        <a:rPr lang="en-US" sz="1250" b="0" i="0" u="none" strike="noStrike" cap="none" dirty="0">
                          <a:solidFill>
                            <a:schemeClr val="dk1"/>
                          </a:solidFill>
                          <a:effectLst/>
                          <a:latin typeface="+mn-lt"/>
                          <a:ea typeface="+mn-ea"/>
                          <a:cs typeface="+mn-cs"/>
                          <a:sym typeface="Arial"/>
                        </a:rPr>
                        <a:t>Mini wipe boards / dry erase markers</a:t>
                      </a:r>
                    </a:p>
                    <a:p>
                      <a:r>
                        <a:rPr lang="en-US" sz="1250" b="0" i="0" u="none" strike="noStrike" cap="none" dirty="0">
                          <a:solidFill>
                            <a:schemeClr val="dk1"/>
                          </a:solidFill>
                          <a:effectLst/>
                          <a:latin typeface="+mn-lt"/>
                          <a:ea typeface="+mn-ea"/>
                          <a:cs typeface="+mn-cs"/>
                          <a:sym typeface="Arial"/>
                        </a:rPr>
                        <a:t> </a:t>
                      </a:r>
                    </a:p>
                    <a:p>
                      <a:r>
                        <a:rPr lang="en-US" sz="1250" b="0" i="0" u="none" strike="noStrike" cap="none" dirty="0">
                          <a:solidFill>
                            <a:schemeClr val="dk1"/>
                          </a:solidFill>
                          <a:effectLst/>
                          <a:latin typeface="+mn-lt"/>
                          <a:ea typeface="+mn-ea"/>
                          <a:cs typeface="+mn-cs"/>
                          <a:sym typeface="Arial"/>
                        </a:rPr>
                        <a:t> </a:t>
                      </a:r>
                    </a:p>
                    <a:p>
                      <a:r>
                        <a:rPr lang="en-US" sz="1250" b="0" i="0" u="none" strike="noStrike" cap="none" dirty="0">
                          <a:solidFill>
                            <a:schemeClr val="dk1"/>
                          </a:solidFill>
                          <a:effectLst/>
                          <a:latin typeface="+mn-lt"/>
                          <a:ea typeface="+mn-ea"/>
                          <a:cs typeface="+mn-cs"/>
                          <a:sym typeface="Arial"/>
                        </a:rPr>
                        <a:t> </a:t>
                      </a:r>
                    </a:p>
                    <a:p>
                      <a:r>
                        <a:rPr lang="en-US" sz="1250" b="0" i="0" u="none" strike="noStrike" cap="none" dirty="0">
                          <a:solidFill>
                            <a:schemeClr val="dk1"/>
                          </a:solidFill>
                          <a:effectLst/>
                          <a:latin typeface="+mn-lt"/>
                          <a:ea typeface="+mn-ea"/>
                          <a:cs typeface="+mn-cs"/>
                          <a:sym typeface="Arial"/>
                        </a:rPr>
                        <a:t> </a:t>
                      </a:r>
                    </a:p>
                    <a:p>
                      <a:r>
                        <a:rPr lang="en-US" sz="1250" b="0" i="0" u="none" strike="noStrike" cap="none" dirty="0">
                          <a:solidFill>
                            <a:schemeClr val="dk1"/>
                          </a:solidFill>
                          <a:effectLst/>
                          <a:latin typeface="+mn-lt"/>
                          <a:ea typeface="+mn-ea"/>
                          <a:cs typeface="+mn-cs"/>
                          <a:sym typeface="Arial"/>
                        </a:rPr>
                        <a:t> </a:t>
                      </a:r>
                    </a:p>
                    <a:p>
                      <a:r>
                        <a:rPr lang="en-US" sz="1250" b="0" i="0" u="none" strike="noStrike" cap="none" dirty="0">
                          <a:solidFill>
                            <a:schemeClr val="dk1"/>
                          </a:solidFill>
                          <a:effectLst/>
                          <a:latin typeface="+mn-lt"/>
                          <a:ea typeface="+mn-ea"/>
                          <a:cs typeface="+mn-cs"/>
                          <a:sym typeface="Arial"/>
                        </a:rPr>
                        <a:t> </a:t>
                      </a:r>
                    </a:p>
                    <a:p>
                      <a:r>
                        <a:rPr lang="en-US" sz="1250" b="0" i="0" u="none" strike="noStrike" cap="none" dirty="0">
                          <a:solidFill>
                            <a:schemeClr val="dk1"/>
                          </a:solidFill>
                          <a:effectLst/>
                          <a:latin typeface="+mn-lt"/>
                          <a:ea typeface="+mn-ea"/>
                          <a:cs typeface="+mn-cs"/>
                          <a:sym typeface="Arial"/>
                          <a:hlinkClick r:id="rId3" action="ppaction://hlinkpres?slideindex=1&amp;slidetitle="/>
                        </a:rPr>
                        <a:t>Product 6</a:t>
                      </a:r>
                      <a:endParaRPr lang="en-US" sz="1250" dirty="0">
                        <a:effectLst/>
                        <a:latin typeface="+mn-lt"/>
                        <a:ea typeface="Calibri" panose="020F0502020204030204" pitchFamily="34" charset="0"/>
                        <a:cs typeface="Times New Roman" panose="02020603050405020304" pitchFamily="18" charset="0"/>
                      </a:endParaRPr>
                    </a:p>
                  </a:txBody>
                  <a:tcPr marL="67695" marR="67695" marT="0" marB="0"/>
                </a:tc>
                <a:extLst>
                  <a:ext uri="{0D108BD9-81ED-4DB2-BD59-A6C34878D82A}">
                    <a16:rowId xmlns:a16="http://schemas.microsoft.com/office/drawing/2014/main" val="842168379"/>
                  </a:ext>
                </a:extLst>
              </a:tr>
            </a:tbl>
          </a:graphicData>
        </a:graphic>
      </p:graphicFrame>
    </p:spTree>
    <p:extLst>
      <p:ext uri="{BB962C8B-B14F-4D97-AF65-F5344CB8AC3E}">
        <p14:creationId xmlns:p14="http://schemas.microsoft.com/office/powerpoint/2010/main" val="737081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Lesson 1</a:t>
            </a: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2280871529"/>
              </p:ext>
            </p:extLst>
          </p:nvPr>
        </p:nvGraphicFramePr>
        <p:xfrm>
          <a:off x="0" y="850646"/>
          <a:ext cx="9135292" cy="3277743"/>
        </p:xfrm>
        <a:graphic>
          <a:graphicData uri="http://schemas.openxmlformats.org/drawingml/2006/table">
            <a:tbl>
              <a:tblPr firstRow="1" firstCol="1" bandRow="1">
                <a:tableStyleId>{5C22544A-7EE6-4342-B048-85BDC9FD1C3A}</a:tableStyleId>
              </a:tblPr>
              <a:tblGrid>
                <a:gridCol w="521479">
                  <a:extLst>
                    <a:ext uri="{9D8B030D-6E8A-4147-A177-3AD203B41FA5}">
                      <a16:colId xmlns:a16="http://schemas.microsoft.com/office/drawing/2014/main" val="1563972082"/>
                    </a:ext>
                  </a:extLst>
                </a:gridCol>
                <a:gridCol w="1521586">
                  <a:extLst>
                    <a:ext uri="{9D8B030D-6E8A-4147-A177-3AD203B41FA5}">
                      <a16:colId xmlns:a16="http://schemas.microsoft.com/office/drawing/2014/main" val="4281079422"/>
                    </a:ext>
                  </a:extLst>
                </a:gridCol>
                <a:gridCol w="2677586">
                  <a:extLst>
                    <a:ext uri="{9D8B030D-6E8A-4147-A177-3AD203B41FA5}">
                      <a16:colId xmlns:a16="http://schemas.microsoft.com/office/drawing/2014/main" val="1450580093"/>
                    </a:ext>
                  </a:extLst>
                </a:gridCol>
                <a:gridCol w="2992596">
                  <a:extLst>
                    <a:ext uri="{9D8B030D-6E8A-4147-A177-3AD203B41FA5}">
                      <a16:colId xmlns:a16="http://schemas.microsoft.com/office/drawing/2014/main" val="288303423"/>
                    </a:ext>
                  </a:extLst>
                </a:gridCol>
                <a:gridCol w="1422045">
                  <a:extLst>
                    <a:ext uri="{9D8B030D-6E8A-4147-A177-3AD203B41FA5}">
                      <a16:colId xmlns:a16="http://schemas.microsoft.com/office/drawing/2014/main" val="1951648120"/>
                    </a:ext>
                  </a:extLst>
                </a:gridCol>
              </a:tblGrid>
              <a:tr h="735754">
                <a:tc>
                  <a:txBody>
                    <a:bodyPr/>
                    <a:lstStyle/>
                    <a:p>
                      <a:pPr marL="0" marR="0">
                        <a:lnSpc>
                          <a:spcPct val="106000"/>
                        </a:lnSpc>
                        <a:spcBef>
                          <a:spcPts val="0"/>
                        </a:spcBef>
                        <a:spcAft>
                          <a:spcPts val="0"/>
                        </a:spcAft>
                      </a:pPr>
                      <a:r>
                        <a:rPr lang="en-US" sz="1400" b="1" dirty="0">
                          <a:effectLst/>
                        </a:rPr>
                        <a:t>Slide #</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b="1" dirty="0">
                          <a:effectLst/>
                        </a:rPr>
                        <a:t>Activity in Lesson Plan</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b="1" dirty="0">
                          <a:effectLst/>
                        </a:rPr>
                        <a:t>Recommended Scaffold</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b="1" dirty="0">
                          <a:effectLst/>
                        </a:rPr>
                        <a:t>Description</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b="1" dirty="0">
                          <a:effectLst/>
                        </a:rPr>
                        <a:t>Additional Materials</a:t>
                      </a:r>
                    </a:p>
                    <a:p>
                      <a:pPr marL="0" marR="0">
                        <a:lnSpc>
                          <a:spcPct val="200000"/>
                        </a:lnSpc>
                        <a:spcBef>
                          <a:spcPts val="0"/>
                        </a:spcBef>
                        <a:spcAft>
                          <a:spcPts val="0"/>
                        </a:spcAft>
                      </a:pPr>
                      <a:r>
                        <a:rPr lang="en-US" sz="1400" b="1" dirty="0">
                          <a:effectLst/>
                        </a:rPr>
                        <a:t> </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extLst>
                  <a:ext uri="{0D108BD9-81ED-4DB2-BD59-A6C34878D82A}">
                    <a16:rowId xmlns:a16="http://schemas.microsoft.com/office/drawing/2014/main" val="2240683282"/>
                  </a:ext>
                </a:extLst>
              </a:tr>
              <a:tr h="918363">
                <a:tc>
                  <a:txBody>
                    <a:bodyPr/>
                    <a:lstStyle/>
                    <a:p>
                      <a:pPr marL="0" marR="0" algn="ctr">
                        <a:lnSpc>
                          <a:spcPct val="200000"/>
                        </a:lnSpc>
                        <a:spcBef>
                          <a:spcPts val="0"/>
                        </a:spcBef>
                        <a:spcAft>
                          <a:spcPts val="0"/>
                        </a:spcAft>
                      </a:pPr>
                      <a:r>
                        <a:rPr lang="en-US" sz="1350" dirty="0">
                          <a:effectLst/>
                          <a:latin typeface="+mn-lt"/>
                          <a:ea typeface="Calibri" panose="020F0502020204030204" pitchFamily="34" charset="0"/>
                          <a:cs typeface="Times New Roman" panose="02020603050405020304" pitchFamily="18" charset="0"/>
                        </a:rPr>
                        <a:t>8</a:t>
                      </a:r>
                    </a:p>
                  </a:txBody>
                  <a:tcPr marL="67695" marR="67695" marT="0" marB="0"/>
                </a:tc>
                <a:tc>
                  <a:txBody>
                    <a:bodyPr/>
                    <a:lstStyle/>
                    <a:p>
                      <a:r>
                        <a:rPr lang="en-US" sz="1350" b="1" i="0" u="none" strike="noStrike" cap="none" dirty="0">
                          <a:solidFill>
                            <a:schemeClr val="dk1"/>
                          </a:solidFill>
                          <a:effectLst/>
                          <a:latin typeface="+mn-lt"/>
                          <a:ea typeface="+mn-ea"/>
                          <a:cs typeface="+mn-cs"/>
                          <a:sym typeface="Arial"/>
                        </a:rPr>
                        <a:t>Let’s Discuss!</a:t>
                      </a:r>
                      <a:endParaRPr lang="en-US" sz="1350" b="0" i="0" u="none" strike="noStrike" cap="none" dirty="0">
                        <a:solidFill>
                          <a:schemeClr val="dk1"/>
                        </a:solidFill>
                        <a:effectLst/>
                        <a:latin typeface="+mn-lt"/>
                        <a:ea typeface="+mn-ea"/>
                        <a:cs typeface="+mn-cs"/>
                        <a:sym typeface="Arial"/>
                      </a:endParaRPr>
                    </a:p>
                    <a:p>
                      <a:r>
                        <a:rPr lang="en-US" sz="1350" b="0" i="0" u="none" strike="noStrike" cap="none" dirty="0">
                          <a:solidFill>
                            <a:schemeClr val="dk1"/>
                          </a:solidFill>
                          <a:effectLst/>
                          <a:latin typeface="+mn-lt"/>
                          <a:ea typeface="+mn-ea"/>
                          <a:cs typeface="+mn-cs"/>
                          <a:sym typeface="Arial"/>
                        </a:rPr>
                        <a:t>(discuss the main idea)</a:t>
                      </a:r>
                      <a:endParaRPr lang="en-US" sz="1350" dirty="0">
                        <a:effectLst/>
                        <a:latin typeface="+mn-lt"/>
                        <a:ea typeface="Calibri" panose="020F0502020204030204" pitchFamily="34" charset="0"/>
                        <a:cs typeface="Times New Roman" panose="02020603050405020304" pitchFamily="18" charset="0"/>
                      </a:endParaRPr>
                    </a:p>
                  </a:txBody>
                  <a:tcPr marL="67695" marR="67695" marT="0" marB="0"/>
                </a:tc>
                <a:tc>
                  <a:txBody>
                    <a:bodyPr/>
                    <a:lstStyle/>
                    <a:p>
                      <a:r>
                        <a:rPr lang="en-US" sz="1350" b="0" i="0" u="none" strike="noStrike" cap="none" dirty="0">
                          <a:solidFill>
                            <a:schemeClr val="dk1"/>
                          </a:solidFill>
                          <a:effectLst/>
                          <a:latin typeface="+mn-lt"/>
                          <a:ea typeface="+mn-ea"/>
                          <a:cs typeface="+mn-cs"/>
                          <a:sym typeface="Arial"/>
                        </a:rPr>
                        <a:t>GO-TO Strategy</a:t>
                      </a:r>
                    </a:p>
                    <a:p>
                      <a:r>
                        <a:rPr lang="en-US" sz="1350" b="0" i="0" u="none" strike="noStrike" cap="none" dirty="0">
                          <a:solidFill>
                            <a:schemeClr val="dk1"/>
                          </a:solidFill>
                          <a:effectLst/>
                          <a:latin typeface="+mn-lt"/>
                          <a:ea typeface="+mn-ea"/>
                          <a:cs typeface="+mn-cs"/>
                          <a:sym typeface="Arial"/>
                        </a:rPr>
                        <a:t>“Roving Charts”</a:t>
                      </a:r>
                    </a:p>
                    <a:p>
                      <a:r>
                        <a:rPr lang="en-US" sz="1350" b="0" i="0" u="none" strike="noStrike" cap="none" dirty="0">
                          <a:solidFill>
                            <a:schemeClr val="dk1"/>
                          </a:solidFill>
                          <a:effectLst/>
                          <a:latin typeface="+mn-lt"/>
                          <a:ea typeface="+mn-ea"/>
                          <a:cs typeface="+mn-cs"/>
                          <a:sym typeface="Arial"/>
                        </a:rPr>
                        <a:t> </a:t>
                      </a:r>
                    </a:p>
                    <a:p>
                      <a:r>
                        <a:rPr lang="en-US" sz="1350" b="0" i="0" u="none" strike="noStrike" cap="none" dirty="0">
                          <a:solidFill>
                            <a:schemeClr val="dk1"/>
                          </a:solidFill>
                          <a:effectLst/>
                          <a:latin typeface="+mn-lt"/>
                          <a:ea typeface="+mn-ea"/>
                          <a:cs typeface="+mn-cs"/>
                          <a:sym typeface="Arial"/>
                        </a:rPr>
                        <a:t> </a:t>
                      </a:r>
                    </a:p>
                    <a:p>
                      <a:pPr marL="0" marR="0">
                        <a:lnSpc>
                          <a:spcPct val="106000"/>
                        </a:lnSpc>
                        <a:spcBef>
                          <a:spcPts val="0"/>
                        </a:spcBef>
                        <a:spcAft>
                          <a:spcPts val="0"/>
                        </a:spcAft>
                      </a:pPr>
                      <a:r>
                        <a:rPr lang="en-US" sz="1350" dirty="0">
                          <a:effectLst/>
                          <a:latin typeface="+mn-lt"/>
                          <a:ea typeface="Calibri" panose="020F0502020204030204" pitchFamily="34" charset="0"/>
                          <a:cs typeface="Times New Roman" panose="02020603050405020304" pitchFamily="18" charset="0"/>
                        </a:rPr>
                        <a:t> </a:t>
                      </a:r>
                    </a:p>
                  </a:txBody>
                  <a:tcPr marL="67695" marR="67695" marT="0" marB="0"/>
                </a:tc>
                <a:tc>
                  <a:txBody>
                    <a:bodyPr/>
                    <a:lstStyle/>
                    <a:p>
                      <a:pPr marL="0" marR="0">
                        <a:lnSpc>
                          <a:spcPct val="106000"/>
                        </a:lnSpc>
                        <a:spcBef>
                          <a:spcPts val="0"/>
                        </a:spcBef>
                        <a:spcAft>
                          <a:spcPts val="0"/>
                        </a:spcAft>
                      </a:pPr>
                      <a:r>
                        <a:rPr lang="en-US" sz="1350" b="0" i="0" u="none" strike="noStrike" cap="none" dirty="0">
                          <a:solidFill>
                            <a:schemeClr val="dk1"/>
                          </a:solidFill>
                          <a:effectLst/>
                          <a:latin typeface="+mn-lt"/>
                          <a:ea typeface="+mn-ea"/>
                          <a:cs typeface="+mn-cs"/>
                          <a:sym typeface="Arial"/>
                        </a:rPr>
                        <a:t>Put students into small heterogeneous groups of ELs and English-only students. Give a large piece of chart paper to each group.</a:t>
                      </a:r>
                    </a:p>
                    <a:p>
                      <a:pPr marL="0" marR="0">
                        <a:lnSpc>
                          <a:spcPct val="106000"/>
                        </a:lnSpc>
                        <a:spcBef>
                          <a:spcPts val="0"/>
                        </a:spcBef>
                        <a:spcAft>
                          <a:spcPts val="0"/>
                        </a:spcAft>
                      </a:pPr>
                      <a:r>
                        <a:rPr lang="en-US" sz="1350" b="0" i="0" u="none" strike="noStrike" cap="none" dirty="0">
                          <a:solidFill>
                            <a:schemeClr val="dk1"/>
                          </a:solidFill>
                          <a:effectLst/>
                          <a:latin typeface="+mn-lt"/>
                          <a:ea typeface="+mn-ea"/>
                          <a:cs typeface="+mn-cs"/>
                          <a:sym typeface="Arial"/>
                        </a:rPr>
                        <a:t>Discuss possible answers and solutions with the students (main idea),</a:t>
                      </a:r>
                      <a:r>
                        <a:rPr lang="en-US" sz="1350" b="0" i="0" u="none" strike="noStrike" cap="none" baseline="0" dirty="0">
                          <a:solidFill>
                            <a:schemeClr val="dk1"/>
                          </a:solidFill>
                          <a:effectLst/>
                          <a:latin typeface="+mn-lt"/>
                          <a:ea typeface="+mn-ea"/>
                          <a:cs typeface="+mn-cs"/>
                          <a:sym typeface="Arial"/>
                        </a:rPr>
                        <a:t> and i</a:t>
                      </a:r>
                      <a:r>
                        <a:rPr lang="en-US" sz="1350" b="0" i="0" u="none" strike="noStrike" cap="none" dirty="0">
                          <a:solidFill>
                            <a:schemeClr val="dk1"/>
                          </a:solidFill>
                          <a:effectLst/>
                          <a:latin typeface="+mn-lt"/>
                          <a:ea typeface="+mn-ea"/>
                          <a:cs typeface="+mn-cs"/>
                          <a:sym typeface="Arial"/>
                        </a:rPr>
                        <a:t>nstruct them to respond in writing to the question about main idea on the chart. Signal time to pass the chart paper to the next group and respond further on the new chart .</a:t>
                      </a:r>
                    </a:p>
                  </a:txBody>
                  <a:tcPr marL="67695" marR="67695" marT="0" marB="0"/>
                </a:tc>
                <a:tc>
                  <a:txBody>
                    <a:bodyPr/>
                    <a:lstStyle/>
                    <a:p>
                      <a:pPr marL="0" marR="0">
                        <a:lnSpc>
                          <a:spcPct val="106000"/>
                        </a:lnSpc>
                        <a:spcBef>
                          <a:spcPts val="0"/>
                        </a:spcBef>
                        <a:spcAft>
                          <a:spcPts val="0"/>
                        </a:spcAft>
                      </a:pPr>
                      <a:r>
                        <a:rPr lang="en-US" sz="1350" dirty="0">
                          <a:effectLst/>
                          <a:latin typeface="+mn-lt"/>
                        </a:rPr>
                        <a:t> </a:t>
                      </a:r>
                      <a:endParaRPr lang="en-US" sz="1350" dirty="0">
                        <a:effectLst/>
                        <a:latin typeface="+mn-lt"/>
                        <a:ea typeface="Calibri" panose="020F0502020204030204" pitchFamily="34" charset="0"/>
                        <a:cs typeface="Times New Roman" panose="02020603050405020304" pitchFamily="18" charset="0"/>
                      </a:endParaRPr>
                    </a:p>
                  </a:txBody>
                  <a:tcPr marL="67695" marR="67695" marT="0" marB="0"/>
                </a:tc>
                <a:extLst>
                  <a:ext uri="{0D108BD9-81ED-4DB2-BD59-A6C34878D82A}">
                    <a16:rowId xmlns:a16="http://schemas.microsoft.com/office/drawing/2014/main" val="842168379"/>
                  </a:ext>
                </a:extLst>
              </a:tr>
            </a:tbl>
          </a:graphicData>
        </a:graphic>
      </p:graphicFrame>
    </p:spTree>
    <p:extLst>
      <p:ext uri="{BB962C8B-B14F-4D97-AF65-F5344CB8AC3E}">
        <p14:creationId xmlns:p14="http://schemas.microsoft.com/office/powerpoint/2010/main" val="3483400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Lesson 1</a:t>
            </a: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791256583"/>
              </p:ext>
            </p:extLst>
          </p:nvPr>
        </p:nvGraphicFramePr>
        <p:xfrm>
          <a:off x="0" y="850646"/>
          <a:ext cx="9135292" cy="3367151"/>
        </p:xfrm>
        <a:graphic>
          <a:graphicData uri="http://schemas.openxmlformats.org/drawingml/2006/table">
            <a:tbl>
              <a:tblPr firstRow="1" firstCol="1" bandRow="1">
                <a:tableStyleId>{5C22544A-7EE6-4342-B048-85BDC9FD1C3A}</a:tableStyleId>
              </a:tblPr>
              <a:tblGrid>
                <a:gridCol w="521479">
                  <a:extLst>
                    <a:ext uri="{9D8B030D-6E8A-4147-A177-3AD203B41FA5}">
                      <a16:colId xmlns:a16="http://schemas.microsoft.com/office/drawing/2014/main" val="1563972082"/>
                    </a:ext>
                  </a:extLst>
                </a:gridCol>
                <a:gridCol w="1521586">
                  <a:extLst>
                    <a:ext uri="{9D8B030D-6E8A-4147-A177-3AD203B41FA5}">
                      <a16:colId xmlns:a16="http://schemas.microsoft.com/office/drawing/2014/main" val="4281079422"/>
                    </a:ext>
                  </a:extLst>
                </a:gridCol>
                <a:gridCol w="2677586">
                  <a:extLst>
                    <a:ext uri="{9D8B030D-6E8A-4147-A177-3AD203B41FA5}">
                      <a16:colId xmlns:a16="http://schemas.microsoft.com/office/drawing/2014/main" val="1450580093"/>
                    </a:ext>
                  </a:extLst>
                </a:gridCol>
                <a:gridCol w="2992596">
                  <a:extLst>
                    <a:ext uri="{9D8B030D-6E8A-4147-A177-3AD203B41FA5}">
                      <a16:colId xmlns:a16="http://schemas.microsoft.com/office/drawing/2014/main" val="288303423"/>
                    </a:ext>
                  </a:extLst>
                </a:gridCol>
                <a:gridCol w="1422045">
                  <a:extLst>
                    <a:ext uri="{9D8B030D-6E8A-4147-A177-3AD203B41FA5}">
                      <a16:colId xmlns:a16="http://schemas.microsoft.com/office/drawing/2014/main" val="1951648120"/>
                    </a:ext>
                  </a:extLst>
                </a:gridCol>
              </a:tblGrid>
              <a:tr h="735754">
                <a:tc>
                  <a:txBody>
                    <a:bodyPr/>
                    <a:lstStyle/>
                    <a:p>
                      <a:pPr marL="0" marR="0">
                        <a:lnSpc>
                          <a:spcPct val="106000"/>
                        </a:lnSpc>
                        <a:spcBef>
                          <a:spcPts val="0"/>
                        </a:spcBef>
                        <a:spcAft>
                          <a:spcPts val="0"/>
                        </a:spcAft>
                      </a:pPr>
                      <a:r>
                        <a:rPr lang="en-US" sz="1400" b="1" dirty="0">
                          <a:effectLst/>
                        </a:rPr>
                        <a:t>Slide #</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b="1" dirty="0">
                          <a:effectLst/>
                        </a:rPr>
                        <a:t>Activity in Lesson Plan</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b="1" dirty="0">
                          <a:effectLst/>
                        </a:rPr>
                        <a:t>Recommended Scaffold</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b="1" dirty="0">
                          <a:effectLst/>
                        </a:rPr>
                        <a:t>Description</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b="1" dirty="0">
                          <a:effectLst/>
                        </a:rPr>
                        <a:t>Additional Materials</a:t>
                      </a:r>
                    </a:p>
                    <a:p>
                      <a:pPr marL="0" marR="0">
                        <a:lnSpc>
                          <a:spcPct val="200000"/>
                        </a:lnSpc>
                        <a:spcBef>
                          <a:spcPts val="0"/>
                        </a:spcBef>
                        <a:spcAft>
                          <a:spcPts val="0"/>
                        </a:spcAft>
                      </a:pPr>
                      <a:r>
                        <a:rPr lang="en-US" sz="1400" b="1" dirty="0">
                          <a:effectLst/>
                        </a:rPr>
                        <a:t> </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extLst>
                  <a:ext uri="{0D108BD9-81ED-4DB2-BD59-A6C34878D82A}">
                    <a16:rowId xmlns:a16="http://schemas.microsoft.com/office/drawing/2014/main" val="2240683282"/>
                  </a:ext>
                </a:extLst>
              </a:tr>
              <a:tr h="918363">
                <a:tc>
                  <a:txBody>
                    <a:bodyPr/>
                    <a:lstStyle/>
                    <a:p>
                      <a:pPr marL="0" marR="0" algn="ctr">
                        <a:lnSpc>
                          <a:spcPct val="200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9</a:t>
                      </a:r>
                    </a:p>
                  </a:txBody>
                  <a:tcPr marL="67695" marR="67695" marT="0" marB="0"/>
                </a:tc>
                <a:tc>
                  <a:txBody>
                    <a:bodyPr/>
                    <a:lstStyle/>
                    <a:p>
                      <a:r>
                        <a:rPr lang="en-US" sz="1400" dirty="0">
                          <a:effectLst/>
                          <a:latin typeface="+mn-lt"/>
                        </a:rPr>
                        <a:t>”</a:t>
                      </a:r>
                      <a:r>
                        <a:rPr lang="en-US" sz="1400" b="1" i="0" u="none" strike="noStrike" cap="none" dirty="0">
                          <a:solidFill>
                            <a:schemeClr val="dk1"/>
                          </a:solidFill>
                          <a:effectLst/>
                          <a:latin typeface="+mn-lt"/>
                          <a:ea typeface="+mn-ea"/>
                          <a:cs typeface="+mn-cs"/>
                          <a:sym typeface="Arial"/>
                        </a:rPr>
                        <a:t>Let’s Discuss!</a:t>
                      </a:r>
                      <a:endParaRPr lang="en-US" sz="1400" b="0" i="0" u="none" strike="noStrike" cap="none" dirty="0">
                        <a:solidFill>
                          <a:schemeClr val="dk1"/>
                        </a:solidFill>
                        <a:effectLst/>
                        <a:latin typeface="+mn-lt"/>
                        <a:ea typeface="+mn-ea"/>
                        <a:cs typeface="+mn-cs"/>
                        <a:sym typeface="Arial"/>
                      </a:endParaRPr>
                    </a:p>
                    <a:p>
                      <a:r>
                        <a:rPr lang="en-US" sz="1400" b="0" i="0" u="none" strike="noStrike" cap="none" dirty="0">
                          <a:solidFill>
                            <a:schemeClr val="dk1"/>
                          </a:solidFill>
                          <a:effectLst/>
                          <a:latin typeface="+mn-lt"/>
                          <a:ea typeface="+mn-ea"/>
                          <a:cs typeface="+mn-cs"/>
                          <a:sym typeface="Arial"/>
                        </a:rPr>
                        <a:t>(discuss the main idea)</a:t>
                      </a:r>
                      <a:endParaRPr lang="en-US" sz="1400" dirty="0">
                        <a:effectLst/>
                        <a:latin typeface="+mn-lt"/>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Top Hat Organizer</a:t>
                      </a:r>
                    </a:p>
                  </a:txBody>
                  <a:tcPr marL="67695" marR="67695" marT="0" marB="0"/>
                </a:tc>
                <a:tc>
                  <a:txBody>
                    <a:bodyPr/>
                    <a:lstStyle/>
                    <a:p>
                      <a:pPr marL="0" marR="0" lvl="0" indent="0" algn="l" defTabSz="914400" rtl="0" eaLnBrk="1" fontAlgn="auto" latinLnBrk="0" hangingPunct="1">
                        <a:lnSpc>
                          <a:spcPct val="106000"/>
                        </a:lnSpc>
                        <a:spcBef>
                          <a:spcPts val="0"/>
                        </a:spcBef>
                        <a:spcAft>
                          <a:spcPts val="0"/>
                        </a:spcAft>
                        <a:buClr>
                          <a:srgbClr val="000000"/>
                        </a:buClr>
                        <a:buSzTx/>
                        <a:buFont typeface="Arial"/>
                        <a:buNone/>
                        <a:tabLst/>
                        <a:defRPr/>
                      </a:pPr>
                      <a:r>
                        <a:rPr lang="en-US" sz="1400" b="0" i="0" u="none" strike="noStrike" cap="none" dirty="0">
                          <a:solidFill>
                            <a:schemeClr val="dk1"/>
                          </a:solidFill>
                          <a:effectLst/>
                          <a:latin typeface="+mn-lt"/>
                          <a:ea typeface="+mn-ea"/>
                          <a:cs typeface="+mn-cs"/>
                          <a:sym typeface="Arial"/>
                        </a:rPr>
                        <a:t>Reference the Top Hat Organizer</a:t>
                      </a:r>
                      <a:r>
                        <a:rPr lang="en-US" sz="1400" b="0" i="0" u="none" strike="noStrike" cap="none" baseline="0" dirty="0">
                          <a:solidFill>
                            <a:schemeClr val="dk1"/>
                          </a:solidFill>
                          <a:effectLst/>
                          <a:latin typeface="+mn-lt"/>
                          <a:ea typeface="+mn-ea"/>
                          <a:cs typeface="+mn-cs"/>
                          <a:sym typeface="Arial"/>
                        </a:rPr>
                        <a:t> while discussing the main idea,</a:t>
                      </a:r>
                      <a:r>
                        <a:rPr lang="en-US" sz="1400" b="0" i="0" u="none" strike="noStrike" cap="none" dirty="0">
                          <a:solidFill>
                            <a:schemeClr val="dk1"/>
                          </a:solidFill>
                          <a:effectLst/>
                          <a:latin typeface="+mn-lt"/>
                          <a:ea typeface="+mn-ea"/>
                          <a:cs typeface="+mn-cs"/>
                          <a:sym typeface="Arial"/>
                        </a:rPr>
                        <a:t> briefly touching on the similarities and differences between the Europeans and the Native Americans.</a:t>
                      </a:r>
                      <a:r>
                        <a:rPr lang="en-US" sz="1400" b="0" i="0" u="none" strike="noStrike" cap="none" baseline="0" dirty="0">
                          <a:solidFill>
                            <a:schemeClr val="dk1"/>
                          </a:solidFill>
                          <a:effectLst/>
                          <a:latin typeface="+mn-lt"/>
                          <a:ea typeface="+mn-ea"/>
                          <a:cs typeface="+mn-cs"/>
                          <a:sym typeface="Arial"/>
                        </a:rPr>
                        <a:t> This will</a:t>
                      </a:r>
                      <a:r>
                        <a:rPr lang="en-US" sz="1400" b="0" i="0" u="none" strike="noStrike" cap="none" dirty="0">
                          <a:solidFill>
                            <a:schemeClr val="dk1"/>
                          </a:solidFill>
                          <a:effectLst/>
                          <a:latin typeface="+mn-lt"/>
                          <a:ea typeface="+mn-ea"/>
                          <a:cs typeface="+mn-cs"/>
                          <a:sym typeface="Arial"/>
                        </a:rPr>
                        <a:t> help ELs determine the main idea by predicting and evaluating the 2 distinctly different groups. The</a:t>
                      </a:r>
                      <a:r>
                        <a:rPr lang="en-US" sz="1400" b="0" i="0" u="none" strike="noStrike" cap="none" baseline="0" dirty="0">
                          <a:solidFill>
                            <a:schemeClr val="dk1"/>
                          </a:solidFill>
                          <a:effectLst/>
                          <a:latin typeface="+mn-lt"/>
                          <a:ea typeface="+mn-ea"/>
                          <a:cs typeface="+mn-cs"/>
                          <a:sym typeface="Arial"/>
                        </a:rPr>
                        <a:t> </a:t>
                      </a:r>
                      <a:r>
                        <a:rPr lang="en-US" sz="1400" b="0" i="0" u="none" strike="noStrike" cap="none" dirty="0">
                          <a:solidFill>
                            <a:schemeClr val="dk1"/>
                          </a:solidFill>
                          <a:effectLst/>
                          <a:latin typeface="+mn-lt"/>
                          <a:ea typeface="+mn-ea"/>
                          <a:cs typeface="+mn-cs"/>
                          <a:sym typeface="Arial"/>
                        </a:rPr>
                        <a:t>students can complete the Top Hat Organize</a:t>
                      </a:r>
                      <a:r>
                        <a:rPr lang="en-US" sz="1400" b="0" i="0" u="none" strike="noStrike" cap="none" baseline="0" dirty="0">
                          <a:solidFill>
                            <a:schemeClr val="dk1"/>
                          </a:solidFill>
                          <a:effectLst/>
                          <a:latin typeface="+mn-lt"/>
                          <a:ea typeface="+mn-ea"/>
                          <a:cs typeface="+mn-cs"/>
                          <a:sym typeface="Arial"/>
                        </a:rPr>
                        <a:t>r either before or after the Roving Charts activity.</a:t>
                      </a:r>
                      <a:endParaRPr lang="en-US" sz="1400" b="0" i="0" u="none" strike="noStrike" cap="none" dirty="0">
                        <a:solidFill>
                          <a:schemeClr val="dk1"/>
                        </a:solidFill>
                        <a:effectLst/>
                        <a:latin typeface="+mn-lt"/>
                        <a:ea typeface="+mn-ea"/>
                        <a:cs typeface="+mn-cs"/>
                        <a:sym typeface="Arial"/>
                      </a:endParaRPr>
                    </a:p>
                  </a:txBody>
                  <a:tcPr marL="67695" marR="67695" marT="0" marB="0"/>
                </a:tc>
                <a:tc>
                  <a:txBody>
                    <a:bodyPr/>
                    <a:lstStyle/>
                    <a:p>
                      <a:pPr marL="0" marR="0">
                        <a:lnSpc>
                          <a:spcPct val="106000"/>
                        </a:lnSpc>
                        <a:spcBef>
                          <a:spcPts val="0"/>
                        </a:spcBef>
                        <a:spcAft>
                          <a:spcPts val="0"/>
                        </a:spcAft>
                      </a:pPr>
                      <a:r>
                        <a:rPr lang="en-US" sz="1400" dirty="0">
                          <a:effectLst/>
                          <a:latin typeface="+mn-lt"/>
                        </a:rPr>
                        <a:t> </a:t>
                      </a:r>
                      <a:r>
                        <a:rPr lang="en-US" sz="1400" dirty="0">
                          <a:effectLst/>
                          <a:latin typeface="+mn-lt"/>
                          <a:hlinkClick r:id="rId2" action="ppaction://hlinkpres?slideindex=1&amp;slidetitle="/>
                        </a:rPr>
                        <a:t>Product 5</a:t>
                      </a:r>
                      <a:endParaRPr lang="en-US" sz="1400" dirty="0">
                        <a:effectLst/>
                        <a:latin typeface="+mn-lt"/>
                        <a:ea typeface="Calibri" panose="020F0502020204030204" pitchFamily="34" charset="0"/>
                        <a:cs typeface="Times New Roman" panose="02020603050405020304" pitchFamily="18" charset="0"/>
                      </a:endParaRPr>
                    </a:p>
                  </a:txBody>
                  <a:tcPr marL="67695" marR="67695" marT="0" marB="0"/>
                </a:tc>
                <a:extLst>
                  <a:ext uri="{0D108BD9-81ED-4DB2-BD59-A6C34878D82A}">
                    <a16:rowId xmlns:a16="http://schemas.microsoft.com/office/drawing/2014/main" val="842168379"/>
                  </a:ext>
                </a:extLst>
              </a:tr>
            </a:tbl>
          </a:graphicData>
        </a:graphic>
      </p:graphicFrame>
    </p:spTree>
    <p:extLst>
      <p:ext uri="{BB962C8B-B14F-4D97-AF65-F5344CB8AC3E}">
        <p14:creationId xmlns:p14="http://schemas.microsoft.com/office/powerpoint/2010/main" val="730903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Session Objectives</a:t>
            </a:r>
            <a:endParaRPr lang="en-US" dirty="0"/>
          </a:p>
        </p:txBody>
      </p:sp>
      <p:sp>
        <p:nvSpPr>
          <p:cNvPr id="3" name="Content Placeholder 2"/>
          <p:cNvSpPr>
            <a:spLocks noGrp="1"/>
          </p:cNvSpPr>
          <p:nvPr>
            <p:ph sz="quarter" idx="10"/>
          </p:nvPr>
        </p:nvSpPr>
        <p:spPr/>
        <p:txBody>
          <a:bodyPr/>
          <a:lstStyle/>
          <a:p>
            <a:pPr marL="0" lvl="0" indent="0">
              <a:buNone/>
            </a:pPr>
            <a:endParaRPr lang="en-US" sz="1800" dirty="0"/>
          </a:p>
          <a:p>
            <a:pPr marL="0" indent="0">
              <a:buNone/>
            </a:pPr>
            <a:r>
              <a:rPr lang="en-US" sz="1800" dirty="0"/>
              <a:t>By the end of this session participants will:</a:t>
            </a:r>
          </a:p>
          <a:p>
            <a:pPr marL="0" indent="0">
              <a:buNone/>
            </a:pPr>
            <a:endParaRPr lang="en-US" sz="1800" dirty="0"/>
          </a:p>
          <a:p>
            <a:r>
              <a:rPr lang="en-US" sz="1800" dirty="0"/>
              <a:t>Preview an ELA Guidebook lesson</a:t>
            </a:r>
          </a:p>
          <a:p>
            <a:r>
              <a:rPr lang="en-US" sz="1800" dirty="0"/>
              <a:t>Analyze lesson to identify potential language barriers in lesson</a:t>
            </a:r>
          </a:p>
          <a:p>
            <a:r>
              <a:rPr lang="en-US" sz="1800" dirty="0"/>
              <a:t>Walkthrough task analysis process with an English Learner lens </a:t>
            </a:r>
          </a:p>
          <a:p>
            <a:r>
              <a:rPr lang="en-US" sz="1800" dirty="0"/>
              <a:t>Learn about an EL teacher’s work to provide scaffolds necessary for Beginning level English learners</a:t>
            </a:r>
          </a:p>
        </p:txBody>
      </p:sp>
    </p:spTree>
    <p:extLst>
      <p:ext uri="{BB962C8B-B14F-4D97-AF65-F5344CB8AC3E}">
        <p14:creationId xmlns:p14="http://schemas.microsoft.com/office/powerpoint/2010/main" val="4169663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Lesson 1</a:t>
            </a: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4206110439"/>
              </p:ext>
            </p:extLst>
          </p:nvPr>
        </p:nvGraphicFramePr>
        <p:xfrm>
          <a:off x="0" y="850646"/>
          <a:ext cx="9135292" cy="3602990"/>
        </p:xfrm>
        <a:graphic>
          <a:graphicData uri="http://schemas.openxmlformats.org/drawingml/2006/table">
            <a:tbl>
              <a:tblPr firstRow="1" firstCol="1" bandRow="1">
                <a:tableStyleId>{5C22544A-7EE6-4342-B048-85BDC9FD1C3A}</a:tableStyleId>
              </a:tblPr>
              <a:tblGrid>
                <a:gridCol w="521479">
                  <a:extLst>
                    <a:ext uri="{9D8B030D-6E8A-4147-A177-3AD203B41FA5}">
                      <a16:colId xmlns:a16="http://schemas.microsoft.com/office/drawing/2014/main" val="1563972082"/>
                    </a:ext>
                  </a:extLst>
                </a:gridCol>
                <a:gridCol w="1521586">
                  <a:extLst>
                    <a:ext uri="{9D8B030D-6E8A-4147-A177-3AD203B41FA5}">
                      <a16:colId xmlns:a16="http://schemas.microsoft.com/office/drawing/2014/main" val="4281079422"/>
                    </a:ext>
                  </a:extLst>
                </a:gridCol>
                <a:gridCol w="2677586">
                  <a:extLst>
                    <a:ext uri="{9D8B030D-6E8A-4147-A177-3AD203B41FA5}">
                      <a16:colId xmlns:a16="http://schemas.microsoft.com/office/drawing/2014/main" val="1450580093"/>
                    </a:ext>
                  </a:extLst>
                </a:gridCol>
                <a:gridCol w="2992596">
                  <a:extLst>
                    <a:ext uri="{9D8B030D-6E8A-4147-A177-3AD203B41FA5}">
                      <a16:colId xmlns:a16="http://schemas.microsoft.com/office/drawing/2014/main" val="288303423"/>
                    </a:ext>
                  </a:extLst>
                </a:gridCol>
                <a:gridCol w="1422045">
                  <a:extLst>
                    <a:ext uri="{9D8B030D-6E8A-4147-A177-3AD203B41FA5}">
                      <a16:colId xmlns:a16="http://schemas.microsoft.com/office/drawing/2014/main" val="1951648120"/>
                    </a:ext>
                  </a:extLst>
                </a:gridCol>
              </a:tblGrid>
              <a:tr h="735754">
                <a:tc>
                  <a:txBody>
                    <a:bodyPr/>
                    <a:lstStyle/>
                    <a:p>
                      <a:pPr marL="0" marR="0">
                        <a:lnSpc>
                          <a:spcPct val="106000"/>
                        </a:lnSpc>
                        <a:spcBef>
                          <a:spcPts val="0"/>
                        </a:spcBef>
                        <a:spcAft>
                          <a:spcPts val="0"/>
                        </a:spcAft>
                      </a:pPr>
                      <a:r>
                        <a:rPr lang="en-US" sz="1400" b="1" dirty="0">
                          <a:effectLst/>
                        </a:rPr>
                        <a:t>Slide #</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b="1" dirty="0">
                          <a:effectLst/>
                        </a:rPr>
                        <a:t>Activity in Lesson Plan</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b="1" dirty="0">
                          <a:effectLst/>
                        </a:rPr>
                        <a:t>Recommended Scaffold</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b="1" dirty="0">
                          <a:effectLst/>
                        </a:rPr>
                        <a:t>Description</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b="1" dirty="0">
                          <a:effectLst/>
                        </a:rPr>
                        <a:t>Additional Materials</a:t>
                      </a:r>
                    </a:p>
                    <a:p>
                      <a:pPr marL="0" marR="0">
                        <a:lnSpc>
                          <a:spcPct val="200000"/>
                        </a:lnSpc>
                        <a:spcBef>
                          <a:spcPts val="0"/>
                        </a:spcBef>
                        <a:spcAft>
                          <a:spcPts val="0"/>
                        </a:spcAft>
                      </a:pPr>
                      <a:r>
                        <a:rPr lang="en-US" sz="1400" b="1" dirty="0">
                          <a:effectLst/>
                        </a:rPr>
                        <a:t> </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extLst>
                  <a:ext uri="{0D108BD9-81ED-4DB2-BD59-A6C34878D82A}">
                    <a16:rowId xmlns:a16="http://schemas.microsoft.com/office/drawing/2014/main" val="2240683282"/>
                  </a:ext>
                </a:extLst>
              </a:tr>
              <a:tr h="918363">
                <a:tc>
                  <a:txBody>
                    <a:bodyPr/>
                    <a:lstStyle/>
                    <a:p>
                      <a:pPr marL="0" marR="0" algn="ctr">
                        <a:lnSpc>
                          <a:spcPct val="200000"/>
                        </a:lnSpc>
                        <a:spcBef>
                          <a:spcPts val="0"/>
                        </a:spcBef>
                        <a:spcAft>
                          <a:spcPts val="0"/>
                        </a:spcAft>
                      </a:pPr>
                      <a:r>
                        <a:rPr lang="en-US" sz="1350" dirty="0">
                          <a:effectLst/>
                          <a:latin typeface="+mn-lt"/>
                          <a:ea typeface="Calibri" panose="020F0502020204030204" pitchFamily="34" charset="0"/>
                          <a:cs typeface="Times New Roman" panose="02020603050405020304" pitchFamily="18" charset="0"/>
                        </a:rPr>
                        <a:t>10</a:t>
                      </a:r>
                    </a:p>
                  </a:txBody>
                  <a:tcPr marL="67695" marR="67695" marT="0" marB="0"/>
                </a:tc>
                <a:tc>
                  <a:txBody>
                    <a:bodyPr/>
                    <a:lstStyle/>
                    <a:p>
                      <a:r>
                        <a:rPr lang="en-US" sz="1350" b="1" i="0" u="none" strike="noStrike" cap="none" dirty="0">
                          <a:solidFill>
                            <a:schemeClr val="dk1"/>
                          </a:solidFill>
                          <a:effectLst/>
                          <a:latin typeface="+mn-lt"/>
                          <a:ea typeface="+mn-ea"/>
                          <a:cs typeface="+mn-cs"/>
                          <a:sym typeface="Arial"/>
                        </a:rPr>
                        <a:t>Let’s Express our Understanding!</a:t>
                      </a:r>
                      <a:endParaRPr lang="en-US" sz="1350" b="0" i="0" u="none" strike="noStrike" cap="none" dirty="0">
                        <a:solidFill>
                          <a:schemeClr val="dk1"/>
                        </a:solidFill>
                        <a:effectLst/>
                        <a:latin typeface="+mn-lt"/>
                        <a:ea typeface="+mn-ea"/>
                        <a:cs typeface="+mn-cs"/>
                        <a:sym typeface="Arial"/>
                      </a:endParaRPr>
                    </a:p>
                    <a:p>
                      <a:r>
                        <a:rPr lang="en-US" sz="1350" b="0" i="0" u="none" strike="noStrike" cap="none" dirty="0">
                          <a:solidFill>
                            <a:schemeClr val="dk1"/>
                          </a:solidFill>
                          <a:effectLst/>
                          <a:latin typeface="+mn-lt"/>
                          <a:ea typeface="+mn-ea"/>
                          <a:cs typeface="+mn-cs"/>
                          <a:sym typeface="Arial"/>
                        </a:rPr>
                        <a:t>(write a paragraph that includes main ideas and details)</a:t>
                      </a:r>
                    </a:p>
                  </a:txBody>
                  <a:tcPr marL="67695" marR="67695" marT="0" marB="0"/>
                </a:tc>
                <a:tc>
                  <a:txBody>
                    <a:bodyPr/>
                    <a:lstStyle/>
                    <a:p>
                      <a:r>
                        <a:rPr lang="en-US" sz="1350" b="0" i="0" u="none" strike="noStrike" cap="none" dirty="0">
                          <a:solidFill>
                            <a:schemeClr val="dk1"/>
                          </a:solidFill>
                          <a:effectLst/>
                          <a:latin typeface="+mn-lt"/>
                          <a:ea typeface="+mn-ea"/>
                          <a:cs typeface="+mn-cs"/>
                          <a:sym typeface="Arial"/>
                        </a:rPr>
                        <a:t>Modified Summary Template </a:t>
                      </a:r>
                    </a:p>
                    <a:p>
                      <a:r>
                        <a:rPr lang="en-US" sz="1350" b="0" i="0" u="none" strike="noStrike" cap="none" dirty="0">
                          <a:solidFill>
                            <a:schemeClr val="dk1"/>
                          </a:solidFill>
                          <a:effectLst/>
                          <a:latin typeface="+mn-lt"/>
                          <a:ea typeface="+mn-ea"/>
                          <a:cs typeface="+mn-cs"/>
                          <a:sym typeface="Arial"/>
                        </a:rPr>
                        <a:t> </a:t>
                      </a:r>
                    </a:p>
                    <a:p>
                      <a:r>
                        <a:rPr lang="en-US" sz="1350" b="0" i="0" u="none" strike="noStrike" cap="none" dirty="0">
                          <a:solidFill>
                            <a:schemeClr val="dk1"/>
                          </a:solidFill>
                          <a:effectLst/>
                          <a:latin typeface="+mn-lt"/>
                          <a:ea typeface="+mn-ea"/>
                          <a:cs typeface="+mn-cs"/>
                          <a:sym typeface="Arial"/>
                        </a:rPr>
                        <a:t> </a:t>
                      </a:r>
                    </a:p>
                    <a:p>
                      <a:r>
                        <a:rPr lang="en-US" sz="1350" b="0" i="0" u="none" strike="noStrike" cap="none" dirty="0">
                          <a:solidFill>
                            <a:schemeClr val="dk1"/>
                          </a:solidFill>
                          <a:effectLst/>
                          <a:latin typeface="+mn-lt"/>
                          <a:ea typeface="+mn-ea"/>
                          <a:cs typeface="+mn-cs"/>
                          <a:sym typeface="Arial"/>
                        </a:rPr>
                        <a:t> </a:t>
                      </a:r>
                    </a:p>
                    <a:p>
                      <a:r>
                        <a:rPr lang="en-US" sz="1350" b="0" i="0" u="none" strike="noStrike" cap="none" dirty="0">
                          <a:solidFill>
                            <a:schemeClr val="dk1"/>
                          </a:solidFill>
                          <a:effectLst/>
                          <a:latin typeface="+mn-lt"/>
                          <a:ea typeface="+mn-ea"/>
                          <a:cs typeface="+mn-cs"/>
                          <a:sym typeface="Arial"/>
                        </a:rPr>
                        <a:t> Reading for Meaning Chart </a:t>
                      </a:r>
                      <a:endParaRPr lang="en-US" sz="1350" dirty="0">
                        <a:effectLst/>
                        <a:latin typeface="+mn-lt"/>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350" dirty="0">
                          <a:effectLst/>
                          <a:latin typeface="+mn-lt"/>
                          <a:ea typeface="Calibri" panose="020F0502020204030204" pitchFamily="34" charset="0"/>
                          <a:cs typeface="Times New Roman" panose="02020603050405020304" pitchFamily="18" charset="0"/>
                        </a:rPr>
                        <a:t>Have ELs</a:t>
                      </a:r>
                      <a:r>
                        <a:rPr lang="en-US" sz="1350" baseline="0" dirty="0">
                          <a:effectLst/>
                          <a:latin typeface="+mn-lt"/>
                          <a:ea typeface="Calibri" panose="020F0502020204030204" pitchFamily="34" charset="0"/>
                          <a:cs typeface="Times New Roman" panose="02020603050405020304" pitchFamily="18" charset="0"/>
                        </a:rPr>
                        <a:t> partner with English-only students to complete the Summary Template.</a:t>
                      </a:r>
                    </a:p>
                    <a:p>
                      <a:pPr marL="0" marR="0">
                        <a:lnSpc>
                          <a:spcPct val="106000"/>
                        </a:lnSpc>
                        <a:spcBef>
                          <a:spcPts val="0"/>
                        </a:spcBef>
                        <a:spcAft>
                          <a:spcPts val="0"/>
                        </a:spcAft>
                      </a:pPr>
                      <a:endParaRPr lang="en-US" sz="1350" baseline="0" dirty="0">
                        <a:effectLst/>
                        <a:latin typeface="+mn-lt"/>
                        <a:ea typeface="Calibri" panose="020F0502020204030204" pitchFamily="34" charset="0"/>
                        <a:cs typeface="Times New Roman" panose="02020603050405020304" pitchFamily="18" charset="0"/>
                      </a:endParaRPr>
                    </a:p>
                    <a:p>
                      <a:r>
                        <a:rPr lang="en-US" sz="1350" b="0" i="0" u="none" strike="noStrike" cap="none" dirty="0">
                          <a:solidFill>
                            <a:schemeClr val="dk1"/>
                          </a:solidFill>
                          <a:effectLst/>
                          <a:latin typeface="+mn-lt"/>
                          <a:ea typeface="+mn-ea"/>
                          <a:cs typeface="+mn-cs"/>
                          <a:sym typeface="Arial"/>
                        </a:rPr>
                        <a:t>Ask ELs to complete the Reading for Meaning chart. Level 1&amp;2 ELs should be grouped in pairs with an English-only student. Supply each pair with a hard copy of the “Before Columbus” text.  </a:t>
                      </a:r>
                    </a:p>
                    <a:p>
                      <a:r>
                        <a:rPr lang="en-US" sz="1350" b="1" i="0" u="sng" strike="noStrike" cap="none" dirty="0">
                          <a:solidFill>
                            <a:schemeClr val="dk1"/>
                          </a:solidFill>
                          <a:effectLst/>
                          <a:latin typeface="+mn-lt"/>
                          <a:ea typeface="+mn-ea"/>
                          <a:cs typeface="+mn-cs"/>
                          <a:sym typeface="Arial"/>
                        </a:rPr>
                        <a:t>NOTE*These 2 scaffolds can be used sequentially or simultaneously. These completed products should be accepted in lieu of a full summary.</a:t>
                      </a:r>
                      <a:endParaRPr lang="en-US" sz="1350" b="1" u="sng" dirty="0">
                        <a:effectLst/>
                        <a:latin typeface="+mn-lt"/>
                        <a:ea typeface="Calibri" panose="020F0502020204030204" pitchFamily="34" charset="0"/>
                        <a:cs typeface="Times New Roman" panose="02020603050405020304" pitchFamily="18" charset="0"/>
                      </a:endParaRPr>
                    </a:p>
                  </a:txBody>
                  <a:tcPr marL="67695" marR="67695" marT="0" marB="0"/>
                </a:tc>
                <a:tc>
                  <a:txBody>
                    <a:bodyPr/>
                    <a:lstStyle/>
                    <a:p>
                      <a:r>
                        <a:rPr lang="en-US" sz="1350" b="0" i="0" u="none" strike="noStrike" cap="none" dirty="0">
                          <a:solidFill>
                            <a:schemeClr val="dk1"/>
                          </a:solidFill>
                          <a:effectLst/>
                          <a:latin typeface="+mn-lt"/>
                          <a:ea typeface="+mn-ea"/>
                          <a:cs typeface="+mn-cs"/>
                          <a:sym typeface="Arial"/>
                          <a:hlinkClick r:id="rId2" action="ppaction://hlinkpres?slideindex=1&amp;slidetitle="/>
                        </a:rPr>
                        <a:t>Product 7</a:t>
                      </a:r>
                      <a:endParaRPr lang="en-US" sz="1350" b="0" i="0" u="none" strike="noStrike" cap="none" dirty="0">
                        <a:solidFill>
                          <a:schemeClr val="dk1"/>
                        </a:solidFill>
                        <a:effectLst/>
                        <a:latin typeface="+mn-lt"/>
                        <a:ea typeface="+mn-ea"/>
                        <a:cs typeface="+mn-cs"/>
                        <a:sym typeface="Arial"/>
                      </a:endParaRPr>
                    </a:p>
                    <a:p>
                      <a:r>
                        <a:rPr lang="en-US" sz="1350" b="0" i="0" u="none" strike="noStrike" cap="none" dirty="0">
                          <a:solidFill>
                            <a:schemeClr val="dk1"/>
                          </a:solidFill>
                          <a:effectLst/>
                          <a:latin typeface="+mn-lt"/>
                          <a:ea typeface="+mn-ea"/>
                          <a:cs typeface="+mn-cs"/>
                          <a:sym typeface="Arial"/>
                        </a:rPr>
                        <a:t> </a:t>
                      </a:r>
                    </a:p>
                    <a:p>
                      <a:r>
                        <a:rPr lang="en-US" sz="1350" b="0" i="0" u="none" strike="noStrike" cap="none" dirty="0">
                          <a:solidFill>
                            <a:schemeClr val="dk1"/>
                          </a:solidFill>
                          <a:effectLst/>
                          <a:latin typeface="+mn-lt"/>
                          <a:ea typeface="+mn-ea"/>
                          <a:cs typeface="+mn-cs"/>
                          <a:sym typeface="Arial"/>
                        </a:rPr>
                        <a:t> </a:t>
                      </a:r>
                    </a:p>
                    <a:p>
                      <a:r>
                        <a:rPr lang="en-US" sz="1350" b="0" i="0" u="none" strike="noStrike" cap="none" dirty="0">
                          <a:solidFill>
                            <a:schemeClr val="dk1"/>
                          </a:solidFill>
                          <a:effectLst/>
                          <a:latin typeface="+mn-lt"/>
                          <a:ea typeface="+mn-ea"/>
                          <a:cs typeface="+mn-cs"/>
                          <a:sym typeface="Arial"/>
                        </a:rPr>
                        <a:t> </a:t>
                      </a:r>
                    </a:p>
                    <a:p>
                      <a:r>
                        <a:rPr lang="en-US" sz="1350" b="0" i="0" u="none" strike="noStrike" cap="none" dirty="0">
                          <a:solidFill>
                            <a:schemeClr val="dk1"/>
                          </a:solidFill>
                          <a:effectLst/>
                          <a:latin typeface="+mn-lt"/>
                          <a:ea typeface="+mn-ea"/>
                          <a:cs typeface="+mn-cs"/>
                          <a:sym typeface="Arial"/>
                          <a:hlinkClick r:id="rId3" action="ppaction://hlinkpres?slideindex=1&amp;slidetitle="/>
                        </a:rPr>
                        <a:t>Product 8</a:t>
                      </a:r>
                      <a:endParaRPr lang="en-US" sz="1350" dirty="0">
                        <a:effectLst/>
                        <a:latin typeface="+mn-lt"/>
                        <a:ea typeface="Calibri" panose="020F0502020204030204" pitchFamily="34" charset="0"/>
                        <a:cs typeface="Times New Roman" panose="02020603050405020304" pitchFamily="18" charset="0"/>
                      </a:endParaRPr>
                    </a:p>
                  </a:txBody>
                  <a:tcPr marL="67695" marR="67695" marT="0" marB="0"/>
                </a:tc>
                <a:extLst>
                  <a:ext uri="{0D108BD9-81ED-4DB2-BD59-A6C34878D82A}">
                    <a16:rowId xmlns:a16="http://schemas.microsoft.com/office/drawing/2014/main" val="842168379"/>
                  </a:ext>
                </a:extLst>
              </a:tr>
            </a:tbl>
          </a:graphicData>
        </a:graphic>
      </p:graphicFrame>
    </p:spTree>
    <p:extLst>
      <p:ext uri="{BB962C8B-B14F-4D97-AF65-F5344CB8AC3E}">
        <p14:creationId xmlns:p14="http://schemas.microsoft.com/office/powerpoint/2010/main" val="1608029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Lesson 16</a:t>
            </a:r>
            <a:br>
              <a:rPr lang="en-US" sz="3200" dirty="0"/>
            </a:br>
            <a:r>
              <a:rPr lang="en-US" sz="3200" dirty="0"/>
              <a:t>Cold Read Task</a:t>
            </a:r>
          </a:p>
        </p:txBody>
      </p:sp>
    </p:spTree>
    <p:extLst>
      <p:ext uri="{BB962C8B-B14F-4D97-AF65-F5344CB8AC3E}">
        <p14:creationId xmlns:p14="http://schemas.microsoft.com/office/powerpoint/2010/main" val="1770231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Lesson Information </a:t>
            </a:r>
          </a:p>
        </p:txBody>
      </p:sp>
      <p:sp>
        <p:nvSpPr>
          <p:cNvPr id="3" name="Content Placeholder 2"/>
          <p:cNvSpPr>
            <a:spLocks noGrp="1"/>
          </p:cNvSpPr>
          <p:nvPr>
            <p:ph sz="quarter" idx="10"/>
          </p:nvPr>
        </p:nvSpPr>
        <p:spPr>
          <a:xfrm>
            <a:off x="1295400" y="1352550"/>
            <a:ext cx="6781800" cy="3390900"/>
          </a:xfrm>
        </p:spPr>
        <p:txBody>
          <a:bodyPr/>
          <a:lstStyle/>
          <a:p>
            <a:pPr marL="0" marR="0">
              <a:lnSpc>
                <a:spcPct val="106000"/>
              </a:lnSpc>
              <a:spcBef>
                <a:spcPts val="0"/>
              </a:spcBef>
              <a:spcAft>
                <a:spcPts val="800"/>
              </a:spcAft>
            </a:pPr>
            <a:r>
              <a:rPr lang="en-US" sz="1800" b="1" dirty="0">
                <a:ea typeface="Calibri" panose="020F0502020204030204" pitchFamily="34" charset="0"/>
                <a:cs typeface="Times New Roman" panose="02020603050405020304" pitchFamily="18" charset="0"/>
              </a:rPr>
              <a:t>Unit name:</a:t>
            </a:r>
            <a:r>
              <a:rPr lang="en-US" sz="1800" dirty="0">
                <a:ea typeface="Calibri" panose="020F0502020204030204" pitchFamily="34" charset="0"/>
                <a:cs typeface="Times New Roman" panose="02020603050405020304" pitchFamily="18" charset="0"/>
              </a:rPr>
              <a:t> The Birchbark House</a:t>
            </a:r>
          </a:p>
          <a:p>
            <a:pPr marL="0" marR="0">
              <a:lnSpc>
                <a:spcPct val="106000"/>
              </a:lnSpc>
              <a:spcBef>
                <a:spcPts val="0"/>
              </a:spcBef>
              <a:spcAft>
                <a:spcPts val="800"/>
              </a:spcAft>
            </a:pPr>
            <a:r>
              <a:rPr lang="en-US" sz="1800" b="1" dirty="0">
                <a:ea typeface="Calibri" panose="020F0502020204030204" pitchFamily="34" charset="0"/>
                <a:cs typeface="Times New Roman" panose="02020603050405020304" pitchFamily="18" charset="0"/>
              </a:rPr>
              <a:t>Grade: </a:t>
            </a:r>
            <a:r>
              <a:rPr lang="en-US" sz="1800" dirty="0">
                <a:ea typeface="Calibri" panose="020F0502020204030204" pitchFamily="34" charset="0"/>
                <a:cs typeface="Times New Roman" panose="02020603050405020304" pitchFamily="18" charset="0"/>
              </a:rPr>
              <a:t>5</a:t>
            </a:r>
            <a:r>
              <a:rPr lang="en-US" sz="1800" baseline="30000" dirty="0">
                <a:ea typeface="Calibri" panose="020F0502020204030204" pitchFamily="34" charset="0"/>
                <a:cs typeface="Times New Roman" panose="02020603050405020304" pitchFamily="18" charset="0"/>
              </a:rPr>
              <a:t>th</a:t>
            </a:r>
            <a:r>
              <a:rPr lang="en-US" sz="1800" dirty="0">
                <a:ea typeface="Calibri" panose="020F0502020204030204" pitchFamily="34" charset="0"/>
                <a:cs typeface="Times New Roman" panose="02020603050405020304" pitchFamily="18" charset="0"/>
              </a:rPr>
              <a:t> </a:t>
            </a:r>
          </a:p>
          <a:p>
            <a:pPr marL="0" marR="0">
              <a:lnSpc>
                <a:spcPct val="106000"/>
              </a:lnSpc>
              <a:spcBef>
                <a:spcPts val="0"/>
              </a:spcBef>
              <a:spcAft>
                <a:spcPts val="800"/>
              </a:spcAft>
            </a:pPr>
            <a:r>
              <a:rPr lang="en-US" sz="1800" b="1" dirty="0">
                <a:ea typeface="Calibri" panose="020F0502020204030204" pitchFamily="34" charset="0"/>
                <a:cs typeface="Times New Roman" panose="02020603050405020304" pitchFamily="18" charset="0"/>
              </a:rPr>
              <a:t>Targeted Language Demands: </a:t>
            </a:r>
            <a:r>
              <a:rPr lang="en-US" sz="1800" dirty="0"/>
              <a:t>Read a text to demonstrate their ability to read, understand, and express understanding of those texts.</a:t>
            </a:r>
            <a:endParaRPr lang="en-US" sz="1500" dirty="0">
              <a:cs typeface="Times New Roman" panose="02020603050405020304" pitchFamily="18" charset="0"/>
            </a:endParaRPr>
          </a:p>
          <a:p>
            <a:pPr marL="171450" lvl="1" indent="0">
              <a:lnSpc>
                <a:spcPct val="106000"/>
              </a:lnSpc>
              <a:spcBef>
                <a:spcPts val="0"/>
              </a:spcBef>
              <a:spcAft>
                <a:spcPts val="800"/>
              </a:spcAft>
              <a:buNone/>
            </a:pPr>
            <a:endParaRPr lang="en-US" sz="1500" dirty="0"/>
          </a:p>
        </p:txBody>
      </p:sp>
    </p:spTree>
    <p:extLst>
      <p:ext uri="{BB962C8B-B14F-4D97-AF65-F5344CB8AC3E}">
        <p14:creationId xmlns:p14="http://schemas.microsoft.com/office/powerpoint/2010/main" val="2052080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Lesson 16</a:t>
            </a: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3005455684"/>
              </p:ext>
            </p:extLst>
          </p:nvPr>
        </p:nvGraphicFramePr>
        <p:xfrm>
          <a:off x="8709" y="1007167"/>
          <a:ext cx="9139645" cy="4136333"/>
        </p:xfrm>
        <a:graphic>
          <a:graphicData uri="http://schemas.openxmlformats.org/drawingml/2006/table">
            <a:tbl>
              <a:tblPr firstRow="1" firstCol="1" bandRow="1">
                <a:tableStyleId>{5C22544A-7EE6-4342-B048-85BDC9FD1C3A}</a:tableStyleId>
              </a:tblPr>
              <a:tblGrid>
                <a:gridCol w="521728">
                  <a:extLst>
                    <a:ext uri="{9D8B030D-6E8A-4147-A177-3AD203B41FA5}">
                      <a16:colId xmlns:a16="http://schemas.microsoft.com/office/drawing/2014/main" val="1563972082"/>
                    </a:ext>
                  </a:extLst>
                </a:gridCol>
                <a:gridCol w="1522311">
                  <a:extLst>
                    <a:ext uri="{9D8B030D-6E8A-4147-A177-3AD203B41FA5}">
                      <a16:colId xmlns:a16="http://schemas.microsoft.com/office/drawing/2014/main" val="4281079422"/>
                    </a:ext>
                  </a:extLst>
                </a:gridCol>
                <a:gridCol w="2678862">
                  <a:extLst>
                    <a:ext uri="{9D8B030D-6E8A-4147-A177-3AD203B41FA5}">
                      <a16:colId xmlns:a16="http://schemas.microsoft.com/office/drawing/2014/main" val="1450580093"/>
                    </a:ext>
                  </a:extLst>
                </a:gridCol>
                <a:gridCol w="2994022">
                  <a:extLst>
                    <a:ext uri="{9D8B030D-6E8A-4147-A177-3AD203B41FA5}">
                      <a16:colId xmlns:a16="http://schemas.microsoft.com/office/drawing/2014/main" val="288303423"/>
                    </a:ext>
                  </a:extLst>
                </a:gridCol>
                <a:gridCol w="1422722">
                  <a:extLst>
                    <a:ext uri="{9D8B030D-6E8A-4147-A177-3AD203B41FA5}">
                      <a16:colId xmlns:a16="http://schemas.microsoft.com/office/drawing/2014/main" val="1951648120"/>
                    </a:ext>
                  </a:extLst>
                </a:gridCol>
              </a:tblGrid>
              <a:tr h="818007">
                <a:tc>
                  <a:txBody>
                    <a:bodyPr/>
                    <a:lstStyle/>
                    <a:p>
                      <a:pPr marL="0" marR="0">
                        <a:lnSpc>
                          <a:spcPct val="106000"/>
                        </a:lnSpc>
                        <a:spcBef>
                          <a:spcPts val="0"/>
                        </a:spcBef>
                        <a:spcAft>
                          <a:spcPts val="0"/>
                        </a:spcAft>
                      </a:pPr>
                      <a:r>
                        <a:rPr lang="en-US" sz="1400" b="1" dirty="0">
                          <a:effectLst/>
                        </a:rPr>
                        <a:t>Slide #</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b="1" dirty="0">
                          <a:effectLst/>
                        </a:rPr>
                        <a:t>Activity in Lesson Plan</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b="1" dirty="0">
                          <a:effectLst/>
                        </a:rPr>
                        <a:t>Recommended Scaffold</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b="1" dirty="0">
                          <a:effectLst/>
                        </a:rPr>
                        <a:t>Description</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b="1" dirty="0">
                          <a:effectLst/>
                        </a:rPr>
                        <a:t>Additional Materials</a:t>
                      </a:r>
                    </a:p>
                    <a:p>
                      <a:pPr marL="0" marR="0">
                        <a:lnSpc>
                          <a:spcPct val="200000"/>
                        </a:lnSpc>
                        <a:spcBef>
                          <a:spcPts val="0"/>
                        </a:spcBef>
                        <a:spcAft>
                          <a:spcPts val="0"/>
                        </a:spcAft>
                      </a:pPr>
                      <a:r>
                        <a:rPr lang="en-US" sz="1400" b="1" dirty="0">
                          <a:effectLst/>
                        </a:rPr>
                        <a:t> </a:t>
                      </a: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extLst>
                  <a:ext uri="{0D108BD9-81ED-4DB2-BD59-A6C34878D82A}">
                    <a16:rowId xmlns:a16="http://schemas.microsoft.com/office/drawing/2014/main" val="2240683282"/>
                  </a:ext>
                </a:extLst>
              </a:tr>
              <a:tr h="666439">
                <a:tc>
                  <a:txBody>
                    <a:bodyPr/>
                    <a:lstStyle/>
                    <a:p>
                      <a:pPr marL="0" marR="0">
                        <a:lnSpc>
                          <a:spcPct val="200000"/>
                        </a:lnSpc>
                        <a:spcBef>
                          <a:spcPts val="0"/>
                        </a:spcBef>
                        <a:spcAft>
                          <a:spcPts val="0"/>
                        </a:spcAf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1</a:t>
                      </a:r>
                    </a:p>
                  </a:txBody>
                  <a:tcPr marL="67695" marR="67695" marT="0" marB="0"/>
                </a:tc>
                <a:tc>
                  <a:txBody>
                    <a:bodyPr/>
                    <a:lstStyle/>
                    <a:p>
                      <a:pPr marL="0" marR="0">
                        <a:lnSpc>
                          <a:spcPct val="106000"/>
                        </a:lnSpc>
                        <a:spcBef>
                          <a:spcPts val="0"/>
                        </a:spcBef>
                        <a:spcAft>
                          <a:spcPts val="0"/>
                        </a:spcAft>
                      </a:pPr>
                      <a:r>
                        <a:rPr lang="en-US" sz="1350" b="0" i="0" kern="1200" dirty="0">
                          <a:solidFill>
                            <a:schemeClr val="dk1"/>
                          </a:solidFill>
                          <a:effectLst/>
                          <a:latin typeface="+mn-lt"/>
                          <a:ea typeface="+mn-ea"/>
                          <a:cs typeface="+mn-cs"/>
                        </a:rPr>
                        <a:t>Begin the Lesson. </a:t>
                      </a:r>
                      <a:endParaRPr lang="en-US" sz="1350" dirty="0">
                        <a:effectLst/>
                        <a:latin typeface="+mn-lt"/>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350" b="0" i="0" kern="1200" dirty="0">
                          <a:solidFill>
                            <a:schemeClr val="dk1"/>
                          </a:solidFill>
                          <a:effectLst/>
                          <a:latin typeface="+mn-lt"/>
                          <a:ea typeface="+mn-ea"/>
                          <a:cs typeface="+mn-cs"/>
                        </a:rPr>
                        <a:t>None needed.</a:t>
                      </a:r>
                      <a:endParaRPr lang="en-US" sz="1350" dirty="0">
                        <a:effectLst/>
                        <a:latin typeface="+mn-lt"/>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350" b="0" i="0" kern="1200" dirty="0">
                          <a:solidFill>
                            <a:schemeClr val="dk1"/>
                          </a:solidFill>
                          <a:effectLst/>
                          <a:latin typeface="+mn-lt"/>
                          <a:ea typeface="+mn-ea"/>
                          <a:cs typeface="+mn-cs"/>
                        </a:rPr>
                        <a:t>NA</a:t>
                      </a:r>
                      <a:endParaRPr lang="en-US" sz="1350" dirty="0">
                        <a:effectLst/>
                        <a:latin typeface="+mn-lt"/>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350" dirty="0">
                          <a:effectLst/>
                          <a:latin typeface="+mn-lt"/>
                        </a:rPr>
                        <a:t>NA</a:t>
                      </a:r>
                      <a:endParaRPr lang="en-US" sz="1350" dirty="0">
                        <a:effectLst/>
                        <a:latin typeface="+mn-lt"/>
                        <a:ea typeface="Calibri" panose="020F0502020204030204" pitchFamily="34" charset="0"/>
                        <a:cs typeface="Times New Roman" panose="02020603050405020304" pitchFamily="18" charset="0"/>
                      </a:endParaRPr>
                    </a:p>
                  </a:txBody>
                  <a:tcPr marL="67695" marR="67695" marT="0" marB="0"/>
                </a:tc>
                <a:extLst>
                  <a:ext uri="{0D108BD9-81ED-4DB2-BD59-A6C34878D82A}">
                    <a16:rowId xmlns:a16="http://schemas.microsoft.com/office/drawing/2014/main" val="842168379"/>
                  </a:ext>
                </a:extLst>
              </a:tr>
              <a:tr h="914400">
                <a:tc>
                  <a:txBody>
                    <a:bodyPr/>
                    <a:lstStyle/>
                    <a:p>
                      <a:pPr marL="0" marR="0">
                        <a:lnSpc>
                          <a:spcPct val="200000"/>
                        </a:lnSpc>
                        <a:spcBef>
                          <a:spcPts val="0"/>
                        </a:spcBef>
                        <a:spcAft>
                          <a:spcPts val="0"/>
                        </a:spcAf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2</a:t>
                      </a:r>
                    </a:p>
                  </a:txBody>
                  <a:tcPr marL="67695" marR="67695" marT="0" marB="0"/>
                </a:tc>
                <a:tc>
                  <a:txBody>
                    <a:bodyPr/>
                    <a:lstStyle/>
                    <a:p>
                      <a:pPr marL="0" marR="0">
                        <a:lnSpc>
                          <a:spcPct val="106000"/>
                        </a:lnSpc>
                        <a:spcBef>
                          <a:spcPts val="0"/>
                        </a:spcBef>
                        <a:spcAft>
                          <a:spcPts val="0"/>
                        </a:spcAft>
                      </a:pPr>
                      <a:r>
                        <a:rPr lang="en-US" sz="1350" b="0" i="0" kern="1200" dirty="0">
                          <a:solidFill>
                            <a:schemeClr val="dk1"/>
                          </a:solidFill>
                          <a:effectLst/>
                          <a:latin typeface="+mn-lt"/>
                          <a:ea typeface="+mn-ea"/>
                          <a:cs typeface="+mn-cs"/>
                        </a:rPr>
                        <a:t>Let’s Review: Review Previous Learning</a:t>
                      </a:r>
                      <a:endParaRPr lang="en-US" sz="1350" dirty="0">
                        <a:effectLst/>
                        <a:latin typeface="+mn-lt"/>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350" dirty="0">
                          <a:effectLst/>
                          <a:latin typeface="+mn-lt"/>
                          <a:ea typeface="Calibri" panose="020F0502020204030204" pitchFamily="34" charset="0"/>
                          <a:cs typeface="Times New Roman" panose="02020603050405020304" pitchFamily="18" charset="0"/>
                        </a:rPr>
                        <a:t>Visuals</a:t>
                      </a:r>
                    </a:p>
                  </a:txBody>
                  <a:tcPr marL="67695" marR="67695" marT="0" marB="0"/>
                </a:tc>
                <a:tc>
                  <a:txBody>
                    <a:bodyPr/>
                    <a:lstStyle/>
                    <a:p>
                      <a:pPr marL="0" marR="0">
                        <a:lnSpc>
                          <a:spcPct val="106000"/>
                        </a:lnSpc>
                        <a:spcBef>
                          <a:spcPts val="0"/>
                        </a:spcBef>
                        <a:spcAft>
                          <a:spcPts val="0"/>
                        </a:spcAft>
                      </a:pPr>
                      <a:r>
                        <a:rPr lang="en-US" sz="1350" b="0" i="0" kern="1200" dirty="0">
                          <a:solidFill>
                            <a:schemeClr val="dk1"/>
                          </a:solidFill>
                          <a:effectLst/>
                          <a:latin typeface="+mn-lt"/>
                          <a:ea typeface="+mn-ea"/>
                          <a:cs typeface="+mn-cs"/>
                        </a:rPr>
                        <a:t>Students will listen and watch as the teacher displays graphic elements from previous texts/lessons.</a:t>
                      </a:r>
                      <a:endParaRPr lang="en-US" sz="1350" dirty="0">
                        <a:effectLst/>
                        <a:latin typeface="+mn-lt"/>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350" dirty="0">
                          <a:effectLst/>
                          <a:latin typeface="+mn-lt"/>
                          <a:ea typeface="Calibri" panose="020F0502020204030204" pitchFamily="34" charset="0"/>
                          <a:cs typeface="Times New Roman" panose="02020603050405020304" pitchFamily="18" charset="0"/>
                        </a:rPr>
                        <a:t>Make sure to have visuals of all materials used in previous lessons.</a:t>
                      </a:r>
                    </a:p>
                  </a:txBody>
                  <a:tcPr marL="67695" marR="67695" marT="0" marB="0"/>
                </a:tc>
                <a:extLst>
                  <a:ext uri="{0D108BD9-81ED-4DB2-BD59-A6C34878D82A}">
                    <a16:rowId xmlns:a16="http://schemas.microsoft.com/office/drawing/2014/main" val="128581141"/>
                  </a:ext>
                </a:extLst>
              </a:tr>
              <a:tr h="1676400">
                <a:tc>
                  <a:txBody>
                    <a:bodyPr/>
                    <a:lstStyle/>
                    <a:p>
                      <a:pPr marL="0" marR="0">
                        <a:lnSpc>
                          <a:spcPct val="200000"/>
                        </a:lnSpc>
                        <a:spcBef>
                          <a:spcPts val="0"/>
                        </a:spcBef>
                        <a:spcAft>
                          <a:spcPts val="0"/>
                        </a:spcAf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3</a:t>
                      </a:r>
                    </a:p>
                  </a:txBody>
                  <a:tcPr marL="67695" marR="67695" marT="0" marB="0"/>
                </a:tc>
                <a:tc>
                  <a:txBody>
                    <a:bodyPr/>
                    <a:lstStyle/>
                    <a:p>
                      <a:pPr marL="0" marR="0">
                        <a:lnSpc>
                          <a:spcPct val="106000"/>
                        </a:lnSpc>
                        <a:spcBef>
                          <a:spcPts val="0"/>
                        </a:spcBef>
                        <a:spcAft>
                          <a:spcPts val="0"/>
                        </a:spcAft>
                      </a:pPr>
                      <a:r>
                        <a:rPr lang="en-US" sz="1350" b="0" i="0" kern="1200" dirty="0">
                          <a:solidFill>
                            <a:schemeClr val="dk1"/>
                          </a:solidFill>
                          <a:effectLst/>
                          <a:latin typeface="+mn-lt"/>
                          <a:ea typeface="+mn-ea"/>
                          <a:cs typeface="+mn-cs"/>
                        </a:rPr>
                        <a:t>Let’s Prepare: Assess ability to read, understand, and express understanding of a complex grade level text.</a:t>
                      </a:r>
                      <a:endParaRPr lang="en-US" sz="1350" dirty="0">
                        <a:effectLst/>
                        <a:latin typeface="+mn-lt"/>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350" b="0" i="0" kern="1200" dirty="0">
                          <a:solidFill>
                            <a:schemeClr val="dk1"/>
                          </a:solidFill>
                          <a:effectLst/>
                          <a:latin typeface="+mn-lt"/>
                          <a:ea typeface="+mn-ea"/>
                          <a:cs typeface="+mn-cs"/>
                        </a:rPr>
                        <a:t>Teacher talk</a:t>
                      </a:r>
                      <a:endParaRPr lang="en-US" sz="1350" dirty="0">
                        <a:effectLst/>
                        <a:latin typeface="+mn-lt"/>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350" b="0" i="0" kern="1200" dirty="0">
                          <a:solidFill>
                            <a:schemeClr val="dk1"/>
                          </a:solidFill>
                          <a:effectLst/>
                          <a:latin typeface="+mn-lt"/>
                          <a:ea typeface="+mn-ea"/>
                          <a:cs typeface="+mn-cs"/>
                        </a:rPr>
                        <a:t>Make sure all students have a clear understanding of what they will do.</a:t>
                      </a:r>
                      <a:endParaRPr lang="en-US" sz="1350" dirty="0">
                        <a:effectLst/>
                        <a:latin typeface="+mn-lt"/>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350" dirty="0">
                          <a:effectLst/>
                          <a:latin typeface="+mn-lt"/>
                          <a:ea typeface="Calibri" panose="020F0502020204030204" pitchFamily="34" charset="0"/>
                          <a:cs typeface="Times New Roman" panose="02020603050405020304" pitchFamily="18" charset="0"/>
                        </a:rPr>
                        <a:t>NA</a:t>
                      </a:r>
                    </a:p>
                  </a:txBody>
                  <a:tcPr marL="67695" marR="67695" marT="0" marB="0"/>
                </a:tc>
                <a:extLst>
                  <a:ext uri="{0D108BD9-81ED-4DB2-BD59-A6C34878D82A}">
                    <a16:rowId xmlns:a16="http://schemas.microsoft.com/office/drawing/2014/main" val="2271559957"/>
                  </a:ext>
                </a:extLst>
              </a:tr>
            </a:tbl>
          </a:graphicData>
        </a:graphic>
      </p:graphicFrame>
    </p:spTree>
    <p:extLst>
      <p:ext uri="{BB962C8B-B14F-4D97-AF65-F5344CB8AC3E}">
        <p14:creationId xmlns:p14="http://schemas.microsoft.com/office/powerpoint/2010/main" val="1172270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Lesson 16</a:t>
            </a: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337394567"/>
              </p:ext>
            </p:extLst>
          </p:nvPr>
        </p:nvGraphicFramePr>
        <p:xfrm>
          <a:off x="156754" y="1352550"/>
          <a:ext cx="8839200" cy="1931374"/>
        </p:xfrm>
        <a:graphic>
          <a:graphicData uri="http://schemas.openxmlformats.org/drawingml/2006/table">
            <a:tbl>
              <a:tblPr firstRow="1" firstCol="1" bandRow="1">
                <a:tableStyleId>{5C22544A-7EE6-4342-B048-85BDC9FD1C3A}</a:tableStyleId>
              </a:tblPr>
              <a:tblGrid>
                <a:gridCol w="605246">
                  <a:extLst>
                    <a:ext uri="{9D8B030D-6E8A-4147-A177-3AD203B41FA5}">
                      <a16:colId xmlns:a16="http://schemas.microsoft.com/office/drawing/2014/main" val="4259429478"/>
                    </a:ext>
                  </a:extLst>
                </a:gridCol>
                <a:gridCol w="1535292">
                  <a:extLst>
                    <a:ext uri="{9D8B030D-6E8A-4147-A177-3AD203B41FA5}">
                      <a16:colId xmlns:a16="http://schemas.microsoft.com/office/drawing/2014/main" val="2242070424"/>
                    </a:ext>
                  </a:extLst>
                </a:gridCol>
                <a:gridCol w="2651384">
                  <a:extLst>
                    <a:ext uri="{9D8B030D-6E8A-4147-A177-3AD203B41FA5}">
                      <a16:colId xmlns:a16="http://schemas.microsoft.com/office/drawing/2014/main" val="2206439272"/>
                    </a:ext>
                  </a:extLst>
                </a:gridCol>
                <a:gridCol w="2538559">
                  <a:extLst>
                    <a:ext uri="{9D8B030D-6E8A-4147-A177-3AD203B41FA5}">
                      <a16:colId xmlns:a16="http://schemas.microsoft.com/office/drawing/2014/main" val="3894861776"/>
                    </a:ext>
                  </a:extLst>
                </a:gridCol>
                <a:gridCol w="1508719">
                  <a:extLst>
                    <a:ext uri="{9D8B030D-6E8A-4147-A177-3AD203B41FA5}">
                      <a16:colId xmlns:a16="http://schemas.microsoft.com/office/drawing/2014/main" val="3407957489"/>
                    </a:ext>
                  </a:extLst>
                </a:gridCol>
              </a:tblGrid>
              <a:tr h="506333">
                <a:tc>
                  <a:txBody>
                    <a:bodyPr/>
                    <a:lstStyle/>
                    <a:p>
                      <a:pPr marL="0" marR="0">
                        <a:lnSpc>
                          <a:spcPct val="106000"/>
                        </a:lnSpc>
                        <a:spcBef>
                          <a:spcPts val="0"/>
                        </a:spcBef>
                        <a:spcAft>
                          <a:spcPts val="0"/>
                        </a:spcAft>
                      </a:pPr>
                      <a:r>
                        <a:rPr lang="en-US" sz="1600" dirty="0">
                          <a:effectLst/>
                        </a:rPr>
                        <a:t>Slide #</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dirty="0">
                          <a:effectLst/>
                        </a:rPr>
                        <a:t>Activity in Lesson Plan</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dirty="0">
                          <a:effectLst/>
                        </a:rPr>
                        <a:t>Recommended Scaffold</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dirty="0">
                          <a:effectLst/>
                        </a:rPr>
                        <a:t>Description</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dirty="0">
                          <a:effectLst/>
                        </a:rPr>
                        <a:t>Additional Materials</a:t>
                      </a:r>
                    </a:p>
                    <a:p>
                      <a:pPr marL="0" marR="0">
                        <a:lnSpc>
                          <a:spcPct val="200000"/>
                        </a:lnSpc>
                        <a:spcBef>
                          <a:spcPts val="0"/>
                        </a:spcBef>
                        <a:spcAft>
                          <a:spcPts val="0"/>
                        </a:spcAft>
                      </a:pPr>
                      <a:r>
                        <a:rPr lang="en-US" sz="1400" dirty="0">
                          <a:effectLst/>
                        </a:rPr>
                        <a:t> </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extLst>
                  <a:ext uri="{0D108BD9-81ED-4DB2-BD59-A6C34878D82A}">
                    <a16:rowId xmlns:a16="http://schemas.microsoft.com/office/drawing/2014/main" val="3644070979"/>
                  </a:ext>
                </a:extLst>
              </a:tr>
              <a:tr h="1052280">
                <a:tc>
                  <a:txBody>
                    <a:bodyPr/>
                    <a:lstStyle/>
                    <a:p>
                      <a:pPr marL="0" marR="0">
                        <a:lnSpc>
                          <a:spcPct val="200000"/>
                        </a:lnSpc>
                        <a:spcBef>
                          <a:spcPts val="0"/>
                        </a:spcBef>
                        <a:spcAft>
                          <a:spcPts val="0"/>
                        </a:spcAf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4</a:t>
                      </a:r>
                    </a:p>
                  </a:txBody>
                  <a:tcPr marL="67695" marR="67695" marT="0" marB="0"/>
                </a:tc>
                <a:tc>
                  <a:txBody>
                    <a:bodyPr/>
                    <a:lstStyle/>
                    <a:p>
                      <a:pPr marL="0" marR="0">
                        <a:lnSpc>
                          <a:spcPct val="106000"/>
                        </a:lnSpc>
                        <a:spcBef>
                          <a:spcPts val="0"/>
                        </a:spcBef>
                        <a:spcAft>
                          <a:spcPts val="0"/>
                        </a:spcAft>
                      </a:pPr>
                      <a:r>
                        <a:rPr lang="en-US" sz="1350" b="0" i="0" kern="1200" dirty="0">
                          <a:solidFill>
                            <a:schemeClr val="dk1"/>
                          </a:solidFill>
                          <a:effectLst/>
                          <a:latin typeface="+mn-lt"/>
                          <a:ea typeface="+mn-ea"/>
                          <a:cs typeface="+mn-cs"/>
                        </a:rPr>
                        <a:t>Let’s Prepare: Distribute cold read tasks</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350" b="0" i="0" kern="1200" dirty="0">
                          <a:solidFill>
                            <a:schemeClr val="dk1"/>
                          </a:solidFill>
                          <a:effectLst/>
                          <a:latin typeface="+mn-lt"/>
                          <a:ea typeface="+mn-ea"/>
                          <a:cs typeface="+mn-cs"/>
                        </a:rPr>
                        <a:t>Modified handout</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350" b="0" i="0" kern="1200" dirty="0">
                          <a:solidFill>
                            <a:schemeClr val="dk1"/>
                          </a:solidFill>
                          <a:effectLst/>
                          <a:latin typeface="+mn-lt"/>
                          <a:ea typeface="+mn-ea"/>
                          <a:cs typeface="+mn-cs"/>
                        </a:rPr>
                        <a:t>Distribute modified handout of questions 1-4 to ELs students.</a:t>
                      </a:r>
                      <a:r>
                        <a:rPr lang="en-US" sz="1400" dirty="0">
                          <a:effectLst/>
                        </a:rPr>
                        <a:t> </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350" b="0" i="0" kern="1200" dirty="0">
                          <a:solidFill>
                            <a:schemeClr val="dk1"/>
                          </a:solidFill>
                          <a:effectLst/>
                          <a:latin typeface="+mn-lt"/>
                          <a:ea typeface="+mn-ea"/>
                          <a:cs typeface="+mn-cs"/>
                          <a:hlinkClick r:id="rId2" action="ppaction://hlinkfile"/>
                        </a:rPr>
                        <a:t>Modified Handout</a:t>
                      </a:r>
                      <a:endParaRPr lang="en-US" sz="1350" b="0" i="0" kern="1200" dirty="0">
                        <a:solidFill>
                          <a:schemeClr val="dk1"/>
                        </a:solidFill>
                        <a:effectLst/>
                        <a:latin typeface="+mn-lt"/>
                        <a:ea typeface="+mn-ea"/>
                        <a:cs typeface="+mn-cs"/>
                      </a:endParaRPr>
                    </a:p>
                    <a:p>
                      <a:pPr marL="0" marR="0">
                        <a:lnSpc>
                          <a:spcPct val="106000"/>
                        </a:lnSpc>
                        <a:spcBef>
                          <a:spcPts val="0"/>
                        </a:spcBef>
                        <a:spcAft>
                          <a:spcPts val="0"/>
                        </a:spcAft>
                      </a:pP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extLst>
                  <a:ext uri="{0D108BD9-81ED-4DB2-BD59-A6C34878D82A}">
                    <a16:rowId xmlns:a16="http://schemas.microsoft.com/office/drawing/2014/main" val="2343027591"/>
                  </a:ext>
                </a:extLst>
              </a:tr>
            </a:tbl>
          </a:graphicData>
        </a:graphic>
      </p:graphicFrame>
    </p:spTree>
    <p:extLst>
      <p:ext uri="{BB962C8B-B14F-4D97-AF65-F5344CB8AC3E}">
        <p14:creationId xmlns:p14="http://schemas.microsoft.com/office/powerpoint/2010/main" val="3825589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sz="quarter" idx="10"/>
          </p:nvPr>
        </p:nvSpPr>
        <p:spPr>
          <a:xfrm>
            <a:off x="152400" y="1143000"/>
            <a:ext cx="3276600" cy="3543300"/>
          </a:xfrm>
        </p:spPr>
        <p:txBody>
          <a:bodyPr/>
          <a:lstStyle/>
          <a:p>
            <a:pPr marL="0" indent="0">
              <a:buNone/>
            </a:pPr>
            <a:r>
              <a:rPr lang="en-US" b="1" dirty="0"/>
              <a:t>Think-Pair-Share</a:t>
            </a:r>
          </a:p>
          <a:p>
            <a:pPr marL="0" indent="0">
              <a:buNone/>
            </a:pPr>
            <a:r>
              <a:rPr lang="en-US" sz="1800" dirty="0"/>
              <a:t>Compare the </a:t>
            </a:r>
            <a:r>
              <a:rPr lang="en-US" sz="1800" dirty="0">
                <a:hlinkClick r:id="rId2" action="ppaction://hlinkfile"/>
              </a:rPr>
              <a:t>Original Cold Read Task Questions</a:t>
            </a:r>
            <a:r>
              <a:rPr lang="en-US" sz="1800" dirty="0"/>
              <a:t> to the </a:t>
            </a:r>
            <a:r>
              <a:rPr lang="en-US" sz="1800" dirty="0">
                <a:hlinkClick r:id="rId3" action="ppaction://hlinkfile"/>
              </a:rPr>
              <a:t>Modified Questions.</a:t>
            </a:r>
            <a:r>
              <a:rPr lang="en-US" sz="1800" dirty="0"/>
              <a:t> What can you conclude? </a:t>
            </a:r>
          </a:p>
          <a:p>
            <a:endParaRPr lang="en-US" dirty="0"/>
          </a:p>
        </p:txBody>
      </p:sp>
      <p:pic>
        <p:nvPicPr>
          <p:cNvPr id="5" name="Picture 4"/>
          <p:cNvPicPr>
            <a:picLocks noChangeAspect="1"/>
          </p:cNvPicPr>
          <p:nvPr/>
        </p:nvPicPr>
        <p:blipFill rotWithShape="1">
          <a:blip r:embed="rId4"/>
          <a:srcRect l="28333" t="24814" r="30833" b="26297"/>
          <a:stretch/>
        </p:blipFill>
        <p:spPr>
          <a:xfrm>
            <a:off x="5181600" y="2114550"/>
            <a:ext cx="37338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5"/>
          <a:srcRect l="32499" t="24815" r="33332" b="42593"/>
          <a:stretch/>
        </p:blipFill>
        <p:spPr>
          <a:xfrm>
            <a:off x="2209800" y="2647950"/>
            <a:ext cx="312420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75994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Lesson 16</a:t>
            </a: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2059578115"/>
              </p:ext>
            </p:extLst>
          </p:nvPr>
        </p:nvGraphicFramePr>
        <p:xfrm>
          <a:off x="156754" y="1123950"/>
          <a:ext cx="8839200" cy="3713861"/>
        </p:xfrm>
        <a:graphic>
          <a:graphicData uri="http://schemas.openxmlformats.org/drawingml/2006/table">
            <a:tbl>
              <a:tblPr firstRow="1" firstCol="1" bandRow="1">
                <a:tableStyleId>{5C22544A-7EE6-4342-B048-85BDC9FD1C3A}</a:tableStyleId>
              </a:tblPr>
              <a:tblGrid>
                <a:gridCol w="605246">
                  <a:extLst>
                    <a:ext uri="{9D8B030D-6E8A-4147-A177-3AD203B41FA5}">
                      <a16:colId xmlns:a16="http://schemas.microsoft.com/office/drawing/2014/main" val="4193726495"/>
                    </a:ext>
                  </a:extLst>
                </a:gridCol>
                <a:gridCol w="1535292">
                  <a:extLst>
                    <a:ext uri="{9D8B030D-6E8A-4147-A177-3AD203B41FA5}">
                      <a16:colId xmlns:a16="http://schemas.microsoft.com/office/drawing/2014/main" val="1583156469"/>
                    </a:ext>
                  </a:extLst>
                </a:gridCol>
                <a:gridCol w="2651384">
                  <a:extLst>
                    <a:ext uri="{9D8B030D-6E8A-4147-A177-3AD203B41FA5}">
                      <a16:colId xmlns:a16="http://schemas.microsoft.com/office/drawing/2014/main" val="3979644499"/>
                    </a:ext>
                  </a:extLst>
                </a:gridCol>
                <a:gridCol w="2538559">
                  <a:extLst>
                    <a:ext uri="{9D8B030D-6E8A-4147-A177-3AD203B41FA5}">
                      <a16:colId xmlns:a16="http://schemas.microsoft.com/office/drawing/2014/main" val="3973092598"/>
                    </a:ext>
                  </a:extLst>
                </a:gridCol>
                <a:gridCol w="1508719">
                  <a:extLst>
                    <a:ext uri="{9D8B030D-6E8A-4147-A177-3AD203B41FA5}">
                      <a16:colId xmlns:a16="http://schemas.microsoft.com/office/drawing/2014/main" val="313523771"/>
                    </a:ext>
                  </a:extLst>
                </a:gridCol>
              </a:tblGrid>
              <a:tr h="506333">
                <a:tc>
                  <a:txBody>
                    <a:bodyPr/>
                    <a:lstStyle/>
                    <a:p>
                      <a:pPr marL="0" marR="0">
                        <a:lnSpc>
                          <a:spcPct val="106000"/>
                        </a:lnSpc>
                        <a:spcBef>
                          <a:spcPts val="0"/>
                        </a:spcBef>
                        <a:spcAft>
                          <a:spcPts val="0"/>
                        </a:spcAft>
                      </a:pPr>
                      <a:r>
                        <a:rPr lang="en-US" sz="1400" dirty="0">
                          <a:effectLst/>
                        </a:rPr>
                        <a:t>Slide #</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dirty="0">
                          <a:effectLst/>
                        </a:rPr>
                        <a:t>Activity in Lesson Plan</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dirty="0">
                          <a:effectLst/>
                        </a:rPr>
                        <a:t>Recommended Scaffold</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dirty="0">
                          <a:effectLst/>
                        </a:rPr>
                        <a:t>Description</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dirty="0">
                          <a:effectLst/>
                        </a:rPr>
                        <a:t>Additional Materials</a:t>
                      </a:r>
                    </a:p>
                    <a:p>
                      <a:pPr marL="0" marR="0">
                        <a:lnSpc>
                          <a:spcPct val="200000"/>
                        </a:lnSpc>
                        <a:spcBef>
                          <a:spcPts val="0"/>
                        </a:spcBef>
                        <a:spcAft>
                          <a:spcPts val="0"/>
                        </a:spcAft>
                      </a:pPr>
                      <a:r>
                        <a:rPr lang="en-US" sz="1400" dirty="0">
                          <a:effectLst/>
                        </a:rPr>
                        <a:t> </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extLst>
                  <a:ext uri="{0D108BD9-81ED-4DB2-BD59-A6C34878D82A}">
                    <a16:rowId xmlns:a16="http://schemas.microsoft.com/office/drawing/2014/main" val="2375168451"/>
                  </a:ext>
                </a:extLst>
              </a:tr>
              <a:tr h="1052280">
                <a:tc>
                  <a:txBody>
                    <a:bodyPr/>
                    <a:lstStyle/>
                    <a:p>
                      <a:pPr marL="0" marR="0">
                        <a:lnSpc>
                          <a:spcPct val="200000"/>
                        </a:lnSpc>
                        <a:spcBef>
                          <a:spcPts val="0"/>
                        </a:spcBef>
                        <a:spcAft>
                          <a:spcPts val="0"/>
                        </a:spcAf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5</a:t>
                      </a:r>
                    </a:p>
                  </a:txBody>
                  <a:tcPr marL="67695" marR="67695" marT="0" marB="0"/>
                </a:tc>
                <a:tc>
                  <a:txBody>
                    <a:bodyPr/>
                    <a:lstStyle/>
                    <a:p>
                      <a:pPr marL="0" marR="0">
                        <a:lnSpc>
                          <a:spcPct val="106000"/>
                        </a:lnSpc>
                        <a:spcBef>
                          <a:spcPts val="0"/>
                        </a:spcBef>
                        <a:spcAft>
                          <a:spcPts val="0"/>
                        </a:spcAft>
                      </a:pPr>
                      <a:r>
                        <a:rPr lang="en-US" sz="1350" b="0" i="0" kern="1200" dirty="0">
                          <a:solidFill>
                            <a:schemeClr val="dk1"/>
                          </a:solidFill>
                          <a:effectLst/>
                          <a:latin typeface="+mn-lt"/>
                          <a:ea typeface="+mn-ea"/>
                          <a:cs typeface="+mn-cs"/>
                        </a:rPr>
                        <a:t>Let’s Express Our Understanding: Students read for approximately 35 minutes and answer questions 1-4.</a:t>
                      </a:r>
                      <a:endParaRPr lang="en-US" sz="1400" dirty="0">
                        <a:effectLst/>
                        <a:latin typeface="+mn-lt"/>
                        <a:ea typeface="Calibri" panose="020F0502020204030204" pitchFamily="34" charset="0"/>
                        <a:cs typeface="Times New Roman" panose="02020603050405020304" pitchFamily="18" charset="0"/>
                      </a:endParaRPr>
                    </a:p>
                  </a:txBody>
                  <a:tcPr marL="67695" marR="67695" marT="0" marB="0"/>
                </a:tc>
                <a:tc>
                  <a:txBody>
                    <a:bodyPr/>
                    <a:lstStyle/>
                    <a:p>
                      <a:r>
                        <a:rPr lang="en-US" sz="1350" b="0" i="0" kern="1200" dirty="0">
                          <a:solidFill>
                            <a:schemeClr val="dk1"/>
                          </a:solidFill>
                          <a:effectLst/>
                          <a:latin typeface="+mn-lt"/>
                          <a:ea typeface="+mn-ea"/>
                          <a:cs typeface="+mn-cs"/>
                        </a:rPr>
                        <a:t>Native language word-to-word dictionary </a:t>
                      </a:r>
                    </a:p>
                    <a:p>
                      <a:endParaRPr lang="en-US" sz="1350" b="0" i="0" kern="1200" dirty="0">
                        <a:solidFill>
                          <a:schemeClr val="dk1"/>
                        </a:solidFill>
                        <a:effectLst/>
                        <a:latin typeface="+mn-lt"/>
                        <a:ea typeface="+mn-ea"/>
                        <a:cs typeface="+mn-cs"/>
                      </a:endParaRPr>
                    </a:p>
                    <a:p>
                      <a:r>
                        <a:rPr lang="en-US" sz="1350" b="0" i="0" kern="1200" dirty="0">
                          <a:solidFill>
                            <a:schemeClr val="dk1"/>
                          </a:solidFill>
                          <a:effectLst/>
                          <a:latin typeface="+mn-lt"/>
                          <a:ea typeface="+mn-ea"/>
                          <a:cs typeface="+mn-cs"/>
                        </a:rPr>
                        <a:t>Choral Reading</a:t>
                      </a:r>
                    </a:p>
                    <a:p>
                      <a:endParaRPr lang="en-US" sz="1350" b="0" i="0" kern="1200" dirty="0">
                        <a:solidFill>
                          <a:schemeClr val="dk1"/>
                        </a:solidFill>
                        <a:effectLst/>
                        <a:latin typeface="+mn-lt"/>
                        <a:ea typeface="+mn-ea"/>
                        <a:cs typeface="+mn-cs"/>
                      </a:endParaRPr>
                    </a:p>
                    <a:p>
                      <a:r>
                        <a:rPr lang="en-US" sz="1350" b="0" i="0" kern="1200" dirty="0">
                          <a:solidFill>
                            <a:schemeClr val="dk1"/>
                          </a:solidFill>
                          <a:effectLst/>
                          <a:latin typeface="+mn-lt"/>
                          <a:ea typeface="+mn-ea"/>
                          <a:cs typeface="+mn-cs"/>
                        </a:rPr>
                        <a:t>Model reading</a:t>
                      </a:r>
                    </a:p>
                  </a:txBody>
                  <a:tcPr marL="67695" marR="67695" marT="0" marB="0"/>
                </a:tc>
                <a:tc>
                  <a:txBody>
                    <a:bodyPr/>
                    <a:lstStyle/>
                    <a:p>
                      <a:pPr marL="0" marR="0">
                        <a:lnSpc>
                          <a:spcPct val="106000"/>
                        </a:lnSpc>
                        <a:spcBef>
                          <a:spcPts val="0"/>
                        </a:spcBef>
                        <a:spcAft>
                          <a:spcPts val="0"/>
                        </a:spcAft>
                      </a:pPr>
                      <a:r>
                        <a:rPr lang="en-US" sz="1350" b="0" i="0" kern="1200" dirty="0">
                          <a:solidFill>
                            <a:schemeClr val="dk1"/>
                          </a:solidFill>
                          <a:effectLst/>
                          <a:latin typeface="+mn-lt"/>
                          <a:ea typeface="+mn-ea"/>
                          <a:cs typeface="+mn-cs"/>
                        </a:rPr>
                        <a:t>Students will use native language word-to-word dictionary to look up and or translate words they are unfamiliar with. Words can be added prior lessons vocabulary charts. (see previous lessons) </a:t>
                      </a:r>
                    </a:p>
                    <a:p>
                      <a:pPr marL="0" marR="0">
                        <a:lnSpc>
                          <a:spcPct val="106000"/>
                        </a:lnSpc>
                        <a:spcBef>
                          <a:spcPts val="0"/>
                        </a:spcBef>
                        <a:spcAft>
                          <a:spcPts val="0"/>
                        </a:spcAft>
                      </a:pPr>
                      <a:endParaRPr lang="en-US" sz="1350" b="0" i="0" kern="1200" dirty="0">
                        <a:solidFill>
                          <a:schemeClr val="dk1"/>
                        </a:solidFill>
                        <a:effectLst/>
                        <a:latin typeface="+mn-lt"/>
                        <a:ea typeface="+mn-ea"/>
                        <a:cs typeface="+mn-cs"/>
                      </a:endParaRPr>
                    </a:p>
                    <a:p>
                      <a:pPr marL="0" marR="0">
                        <a:lnSpc>
                          <a:spcPct val="106000"/>
                        </a:lnSpc>
                        <a:spcBef>
                          <a:spcPts val="0"/>
                        </a:spcBef>
                        <a:spcAft>
                          <a:spcPts val="0"/>
                        </a:spcAft>
                      </a:pPr>
                      <a:r>
                        <a:rPr lang="en-US" sz="1350" b="0" i="0" kern="1200" dirty="0">
                          <a:solidFill>
                            <a:schemeClr val="dk1"/>
                          </a:solidFill>
                          <a:effectLst/>
                          <a:latin typeface="+mn-lt"/>
                          <a:ea typeface="+mn-ea"/>
                          <a:cs typeface="+mn-cs"/>
                        </a:rPr>
                        <a:t>Teacher should read the passage and model of reading in English as ELs read along. </a:t>
                      </a:r>
                    </a:p>
                    <a:p>
                      <a:pPr marL="0" marR="0">
                        <a:lnSpc>
                          <a:spcPct val="106000"/>
                        </a:lnSpc>
                        <a:spcBef>
                          <a:spcPts val="0"/>
                        </a:spcBef>
                        <a:spcAft>
                          <a:spcPts val="0"/>
                        </a:spcAft>
                      </a:pPr>
                      <a:endParaRPr lang="en-US" sz="1350" b="0" i="0" kern="1200" dirty="0">
                        <a:solidFill>
                          <a:schemeClr val="dk1"/>
                        </a:solidFill>
                        <a:effectLst/>
                        <a:latin typeface="+mn-lt"/>
                        <a:ea typeface="+mn-ea"/>
                        <a:cs typeface="+mn-cs"/>
                      </a:endParaRPr>
                    </a:p>
                    <a:p>
                      <a:pPr marL="0" marR="0">
                        <a:lnSpc>
                          <a:spcPct val="106000"/>
                        </a:lnSpc>
                        <a:spcBef>
                          <a:spcPts val="0"/>
                        </a:spcBef>
                        <a:spcAft>
                          <a:spcPts val="0"/>
                        </a:spcAft>
                      </a:pPr>
                      <a:r>
                        <a:rPr lang="en-US" sz="1350" b="0" i="0" kern="1200" dirty="0">
                          <a:solidFill>
                            <a:schemeClr val="dk1"/>
                          </a:solidFill>
                          <a:effectLst/>
                          <a:latin typeface="+mn-lt"/>
                          <a:ea typeface="+mn-ea"/>
                          <a:cs typeface="+mn-cs"/>
                        </a:rPr>
                        <a:t>As teacher reads, Els can follow along with Storyboard</a:t>
                      </a:r>
                      <a:endParaRPr lang="en-US" sz="1400" dirty="0">
                        <a:effectLst/>
                        <a:latin typeface="+mn-lt"/>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350" dirty="0">
                          <a:effectLst/>
                          <a:latin typeface="+mn-lt"/>
                          <a:ea typeface="Calibri" panose="020F0502020204030204" pitchFamily="34" charset="0"/>
                          <a:cs typeface="Times New Roman" panose="02020603050405020304" pitchFamily="18" charset="0"/>
                        </a:rPr>
                        <a:t>Native word to word dictionary</a:t>
                      </a:r>
                    </a:p>
                    <a:p>
                      <a:pPr marL="0" marR="0">
                        <a:lnSpc>
                          <a:spcPct val="106000"/>
                        </a:lnSpc>
                        <a:spcBef>
                          <a:spcPts val="0"/>
                        </a:spcBef>
                        <a:spcAft>
                          <a:spcPts val="0"/>
                        </a:spcAft>
                      </a:pPr>
                      <a:endParaRPr lang="en-US" sz="1350" dirty="0">
                        <a:effectLst/>
                        <a:latin typeface="+mn-lt"/>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1350" dirty="0">
                          <a:effectLst/>
                          <a:latin typeface="+mn-lt"/>
                          <a:ea typeface="Calibri" panose="020F0502020204030204" pitchFamily="34" charset="0"/>
                          <a:cs typeface="Times New Roman" panose="02020603050405020304" pitchFamily="18" charset="0"/>
                          <a:hlinkClick r:id="rId2" action="ppaction://hlinkfile"/>
                        </a:rPr>
                        <a:t>Modified Questions 1-4</a:t>
                      </a:r>
                      <a:endParaRPr lang="en-US" sz="1350" dirty="0">
                        <a:effectLst/>
                        <a:latin typeface="+mn-lt"/>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350" dirty="0">
                        <a:effectLst/>
                        <a:latin typeface="+mn-lt"/>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350" dirty="0">
                        <a:effectLst/>
                        <a:latin typeface="+mn-lt"/>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1350" dirty="0">
                          <a:effectLst/>
                          <a:latin typeface="+mn-lt"/>
                          <a:ea typeface="Calibri" panose="020F0502020204030204" pitchFamily="34" charset="0"/>
                          <a:cs typeface="Times New Roman" panose="02020603050405020304" pitchFamily="18" charset="0"/>
                          <a:hlinkClick r:id="rId3" action="ppaction://hlinkfile"/>
                        </a:rPr>
                        <a:t>Diary of JW Storyboard</a:t>
                      </a:r>
                      <a:endParaRPr lang="en-US" sz="1350" dirty="0">
                        <a:effectLst/>
                        <a:latin typeface="+mn-lt"/>
                        <a:ea typeface="Calibri" panose="020F0502020204030204" pitchFamily="34" charset="0"/>
                        <a:cs typeface="Times New Roman" panose="02020603050405020304" pitchFamily="18" charset="0"/>
                      </a:endParaRPr>
                    </a:p>
                  </a:txBody>
                  <a:tcPr marL="67695" marR="67695" marT="0" marB="0"/>
                </a:tc>
                <a:extLst>
                  <a:ext uri="{0D108BD9-81ED-4DB2-BD59-A6C34878D82A}">
                    <a16:rowId xmlns:a16="http://schemas.microsoft.com/office/drawing/2014/main" val="3167971870"/>
                  </a:ext>
                </a:extLst>
              </a:tr>
            </a:tbl>
          </a:graphicData>
        </a:graphic>
      </p:graphicFrame>
    </p:spTree>
    <p:extLst>
      <p:ext uri="{BB962C8B-B14F-4D97-AF65-F5344CB8AC3E}">
        <p14:creationId xmlns:p14="http://schemas.microsoft.com/office/powerpoint/2010/main" val="4071890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Lesson 16</a:t>
            </a:r>
            <a:endParaRPr lang="en-US"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3230315148"/>
              </p:ext>
            </p:extLst>
          </p:nvPr>
        </p:nvGraphicFramePr>
        <p:xfrm>
          <a:off x="80554" y="1168781"/>
          <a:ext cx="8991600" cy="3965194"/>
        </p:xfrm>
        <a:graphic>
          <a:graphicData uri="http://schemas.openxmlformats.org/drawingml/2006/table">
            <a:tbl>
              <a:tblPr firstRow="1" firstCol="1" bandRow="1">
                <a:tableStyleId>{5C22544A-7EE6-4342-B048-85BDC9FD1C3A}</a:tableStyleId>
              </a:tblPr>
              <a:tblGrid>
                <a:gridCol w="615681">
                  <a:extLst>
                    <a:ext uri="{9D8B030D-6E8A-4147-A177-3AD203B41FA5}">
                      <a16:colId xmlns:a16="http://schemas.microsoft.com/office/drawing/2014/main" val="1074081067"/>
                    </a:ext>
                  </a:extLst>
                </a:gridCol>
                <a:gridCol w="1561763">
                  <a:extLst>
                    <a:ext uri="{9D8B030D-6E8A-4147-A177-3AD203B41FA5}">
                      <a16:colId xmlns:a16="http://schemas.microsoft.com/office/drawing/2014/main" val="1297708481"/>
                    </a:ext>
                  </a:extLst>
                </a:gridCol>
                <a:gridCol w="2697098">
                  <a:extLst>
                    <a:ext uri="{9D8B030D-6E8A-4147-A177-3AD203B41FA5}">
                      <a16:colId xmlns:a16="http://schemas.microsoft.com/office/drawing/2014/main" val="3284340028"/>
                    </a:ext>
                  </a:extLst>
                </a:gridCol>
                <a:gridCol w="2582327">
                  <a:extLst>
                    <a:ext uri="{9D8B030D-6E8A-4147-A177-3AD203B41FA5}">
                      <a16:colId xmlns:a16="http://schemas.microsoft.com/office/drawing/2014/main" val="2214327560"/>
                    </a:ext>
                  </a:extLst>
                </a:gridCol>
                <a:gridCol w="1534731">
                  <a:extLst>
                    <a:ext uri="{9D8B030D-6E8A-4147-A177-3AD203B41FA5}">
                      <a16:colId xmlns:a16="http://schemas.microsoft.com/office/drawing/2014/main" val="1248107681"/>
                    </a:ext>
                  </a:extLst>
                </a:gridCol>
              </a:tblGrid>
              <a:tr h="878475">
                <a:tc>
                  <a:txBody>
                    <a:bodyPr/>
                    <a:lstStyle/>
                    <a:p>
                      <a:pPr marL="0" marR="0">
                        <a:lnSpc>
                          <a:spcPct val="106000"/>
                        </a:lnSpc>
                        <a:spcBef>
                          <a:spcPts val="0"/>
                        </a:spcBef>
                        <a:spcAft>
                          <a:spcPts val="0"/>
                        </a:spcAft>
                      </a:pPr>
                      <a:r>
                        <a:rPr lang="en-US" sz="1400" dirty="0">
                          <a:effectLst/>
                        </a:rPr>
                        <a:t>Slide #</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dirty="0">
                          <a:effectLst/>
                        </a:rPr>
                        <a:t>Activity in Lesson Plan</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dirty="0">
                          <a:effectLst/>
                        </a:rPr>
                        <a:t>Recommended Scaffold</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dirty="0">
                          <a:effectLst/>
                        </a:rPr>
                        <a:t>Description</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dirty="0">
                          <a:effectLst/>
                        </a:rPr>
                        <a:t>Additional Materials</a:t>
                      </a:r>
                    </a:p>
                    <a:p>
                      <a:pPr marL="0" marR="0">
                        <a:lnSpc>
                          <a:spcPct val="200000"/>
                        </a:lnSpc>
                        <a:spcBef>
                          <a:spcPts val="0"/>
                        </a:spcBef>
                        <a:spcAft>
                          <a:spcPts val="0"/>
                        </a:spcAft>
                      </a:pPr>
                      <a:r>
                        <a:rPr lang="en-US" sz="1400" dirty="0">
                          <a:effectLst/>
                        </a:rPr>
                        <a:t> </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extLst>
                  <a:ext uri="{0D108BD9-81ED-4DB2-BD59-A6C34878D82A}">
                    <a16:rowId xmlns:a16="http://schemas.microsoft.com/office/drawing/2014/main" val="3739793423"/>
                  </a:ext>
                </a:extLst>
              </a:tr>
              <a:tr h="3083925">
                <a:tc>
                  <a:txBody>
                    <a:bodyPr/>
                    <a:lstStyle/>
                    <a:p>
                      <a:pPr marL="0" marR="0">
                        <a:lnSpc>
                          <a:spcPct val="200000"/>
                        </a:lnSpc>
                        <a:spcBef>
                          <a:spcPts val="0"/>
                        </a:spcBef>
                        <a:spcAft>
                          <a:spcPts val="0"/>
                        </a:spcAf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6</a:t>
                      </a:r>
                    </a:p>
                  </a:txBody>
                  <a:tcPr marL="67695" marR="67695" marT="0" marB="0"/>
                </a:tc>
                <a:tc>
                  <a:txBody>
                    <a:bodyPr/>
                    <a:lstStyle/>
                    <a:p>
                      <a:r>
                        <a:rPr lang="en-US" sz="1350" kern="1200" dirty="0">
                          <a:solidFill>
                            <a:schemeClr val="dk1"/>
                          </a:solidFill>
                          <a:effectLst/>
                          <a:latin typeface="+mn-lt"/>
                          <a:ea typeface="+mn-ea"/>
                          <a:cs typeface="+mn-cs"/>
                        </a:rPr>
                        <a:t>Let’s Close: </a:t>
                      </a:r>
                    </a:p>
                    <a:p>
                      <a:r>
                        <a:rPr lang="en-US" sz="1350" kern="1200" dirty="0">
                          <a:solidFill>
                            <a:schemeClr val="dk1"/>
                          </a:solidFill>
                          <a:effectLst/>
                          <a:latin typeface="+mn-lt"/>
                          <a:ea typeface="+mn-ea"/>
                          <a:cs typeface="+mn-cs"/>
                        </a:rPr>
                        <a:t>Demonstrate ability to read, understand, and express understanding of a new text. </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350" kern="1200" dirty="0">
                          <a:solidFill>
                            <a:schemeClr val="dk1"/>
                          </a:solidFill>
                          <a:effectLst/>
                          <a:latin typeface="+mn-lt"/>
                          <a:ea typeface="+mn-ea"/>
                          <a:cs typeface="+mn-cs"/>
                        </a:rPr>
                        <a:t>Varied Questioning Formats</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350" kern="1200" dirty="0">
                          <a:solidFill>
                            <a:schemeClr val="dk1"/>
                          </a:solidFill>
                          <a:effectLst/>
                          <a:latin typeface="+mn-lt"/>
                          <a:ea typeface="+mn-ea"/>
                          <a:cs typeface="+mn-cs"/>
                        </a:rPr>
                        <a:t>Use variety of questions depending on student’s language proficiency level and orders. Begin with Yes/No and either/or questions and lead to </a:t>
                      </a:r>
                      <a:r>
                        <a:rPr lang="en-US" sz="1350" kern="1200" dirty="0" err="1">
                          <a:solidFill>
                            <a:schemeClr val="dk1"/>
                          </a:solidFill>
                          <a:effectLst/>
                          <a:latin typeface="+mn-lt"/>
                          <a:ea typeface="+mn-ea"/>
                          <a:cs typeface="+mn-cs"/>
                        </a:rPr>
                        <a:t>Wh</a:t>
                      </a:r>
                      <a:r>
                        <a:rPr lang="en-US" sz="1350" kern="1200" dirty="0">
                          <a:solidFill>
                            <a:schemeClr val="dk1"/>
                          </a:solidFill>
                          <a:effectLst/>
                          <a:latin typeface="+mn-lt"/>
                          <a:ea typeface="+mn-ea"/>
                          <a:cs typeface="+mn-cs"/>
                        </a:rPr>
                        <a:t> questions. </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r>
                        <a:rPr lang="en-US" sz="1350" kern="1200" dirty="0">
                          <a:solidFill>
                            <a:schemeClr val="dk1"/>
                          </a:solidFill>
                          <a:effectLst/>
                          <a:latin typeface="+mn-lt"/>
                          <a:ea typeface="+mn-ea"/>
                          <a:cs typeface="+mn-cs"/>
                        </a:rPr>
                        <a:t>Questioning Examples:</a:t>
                      </a:r>
                    </a:p>
                    <a:p>
                      <a:pPr marL="285750" lvl="0" indent="-285750">
                        <a:buFont typeface="Arial" panose="020B0604020202020204" pitchFamily="34" charset="0"/>
                        <a:buChar char="•"/>
                      </a:pPr>
                      <a:r>
                        <a:rPr lang="en-US" sz="1350" kern="1200" dirty="0">
                          <a:solidFill>
                            <a:schemeClr val="dk1"/>
                          </a:solidFill>
                          <a:effectLst/>
                          <a:latin typeface="+mn-lt"/>
                          <a:ea typeface="+mn-ea"/>
                          <a:cs typeface="+mn-cs"/>
                        </a:rPr>
                        <a:t>Is Captain Williams telling the story?</a:t>
                      </a:r>
                    </a:p>
                    <a:p>
                      <a:pPr marL="285750" lvl="0" indent="-285750">
                        <a:buFont typeface="Arial" panose="020B0604020202020204" pitchFamily="34" charset="0"/>
                        <a:buChar char="•"/>
                      </a:pPr>
                      <a:r>
                        <a:rPr lang="en-US" sz="1350" kern="1200" dirty="0">
                          <a:solidFill>
                            <a:schemeClr val="dk1"/>
                          </a:solidFill>
                          <a:effectLst/>
                          <a:latin typeface="+mn-lt"/>
                          <a:ea typeface="+mn-ea"/>
                          <a:cs typeface="+mn-cs"/>
                        </a:rPr>
                        <a:t>Does John Wadsworth travel to America by ship?</a:t>
                      </a:r>
                    </a:p>
                    <a:p>
                      <a:pPr marL="285750" lvl="0" indent="-285750">
                        <a:buFont typeface="Arial" panose="020B0604020202020204" pitchFamily="34" charset="0"/>
                        <a:buChar char="•"/>
                      </a:pPr>
                      <a:r>
                        <a:rPr lang="en-US" sz="1350" kern="1200" dirty="0">
                          <a:solidFill>
                            <a:schemeClr val="dk1"/>
                          </a:solidFill>
                          <a:effectLst/>
                          <a:latin typeface="+mn-lt"/>
                          <a:ea typeface="+mn-ea"/>
                          <a:cs typeface="+mn-cs"/>
                        </a:rPr>
                        <a:t>Was John’s trip an easy one?</a:t>
                      </a:r>
                    </a:p>
                    <a:p>
                      <a:pPr marL="285750" lvl="0" indent="-285750">
                        <a:buFont typeface="Arial" panose="020B0604020202020204" pitchFamily="34" charset="0"/>
                        <a:buChar char="•"/>
                      </a:pPr>
                      <a:r>
                        <a:rPr lang="en-US" sz="1350" kern="1200" dirty="0">
                          <a:solidFill>
                            <a:schemeClr val="dk1"/>
                          </a:solidFill>
                          <a:effectLst/>
                          <a:latin typeface="+mn-lt"/>
                          <a:ea typeface="+mn-ea"/>
                          <a:cs typeface="+mn-cs"/>
                        </a:rPr>
                        <a:t>Did John like the winter in New England?</a:t>
                      </a:r>
                    </a:p>
                  </a:txBody>
                  <a:tcPr marL="67695" marR="67695" marT="0" marB="0"/>
                </a:tc>
                <a:extLst>
                  <a:ext uri="{0D108BD9-81ED-4DB2-BD59-A6C34878D82A}">
                    <a16:rowId xmlns:a16="http://schemas.microsoft.com/office/drawing/2014/main" val="1863443041"/>
                  </a:ext>
                </a:extLst>
              </a:tr>
            </a:tbl>
          </a:graphicData>
        </a:graphic>
      </p:graphicFrame>
    </p:spTree>
    <p:extLst>
      <p:ext uri="{BB962C8B-B14F-4D97-AF65-F5344CB8AC3E}">
        <p14:creationId xmlns:p14="http://schemas.microsoft.com/office/powerpoint/2010/main" val="2735832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Lesson 32</a:t>
            </a:r>
            <a:br>
              <a:rPr lang="en-US" sz="3200" dirty="0"/>
            </a:br>
            <a:r>
              <a:rPr lang="en-US" sz="3200" dirty="0"/>
              <a:t>Analyze and Extend</a:t>
            </a:r>
          </a:p>
        </p:txBody>
      </p:sp>
    </p:spTree>
    <p:extLst>
      <p:ext uri="{BB962C8B-B14F-4D97-AF65-F5344CB8AC3E}">
        <p14:creationId xmlns:p14="http://schemas.microsoft.com/office/powerpoint/2010/main" val="3524982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Lesson Information</a:t>
            </a:r>
          </a:p>
        </p:txBody>
      </p:sp>
      <p:sp>
        <p:nvSpPr>
          <p:cNvPr id="3" name="Content Placeholder 2"/>
          <p:cNvSpPr>
            <a:spLocks noGrp="1"/>
          </p:cNvSpPr>
          <p:nvPr>
            <p:ph sz="quarter" idx="10"/>
          </p:nvPr>
        </p:nvSpPr>
        <p:spPr>
          <a:xfrm>
            <a:off x="2286000" y="1504950"/>
            <a:ext cx="5638800" cy="3181350"/>
          </a:xfrm>
        </p:spPr>
        <p:txBody>
          <a:bodyPr/>
          <a:lstStyle/>
          <a:p>
            <a:r>
              <a:rPr lang="en-US" sz="1800" b="1" dirty="0"/>
              <a:t>Unit name: </a:t>
            </a:r>
            <a:r>
              <a:rPr lang="en-US" sz="1800" dirty="0"/>
              <a:t>The Birchbark House</a:t>
            </a:r>
          </a:p>
          <a:p>
            <a:r>
              <a:rPr lang="en-US" sz="1800" b="1" dirty="0"/>
              <a:t>Grade: 5</a:t>
            </a:r>
            <a:r>
              <a:rPr lang="en-US" sz="1800" baseline="30000" dirty="0"/>
              <a:t>th</a:t>
            </a:r>
            <a:r>
              <a:rPr lang="en-US" sz="1800" dirty="0"/>
              <a:t> grade </a:t>
            </a:r>
          </a:p>
          <a:p>
            <a:r>
              <a:rPr lang="en-US" sz="1800" b="1" dirty="0"/>
              <a:t>Targeted Language Demands: </a:t>
            </a:r>
            <a:r>
              <a:rPr lang="en-US" sz="1800" dirty="0"/>
              <a:t>Integrating information</a:t>
            </a:r>
            <a:endParaRPr lang="en-US" sz="1800" b="1" dirty="0"/>
          </a:p>
          <a:p>
            <a:endParaRPr lang="en-US" dirty="0"/>
          </a:p>
        </p:txBody>
      </p:sp>
    </p:spTree>
    <p:extLst>
      <p:ext uri="{BB962C8B-B14F-4D97-AF65-F5344CB8AC3E}">
        <p14:creationId xmlns:p14="http://schemas.microsoft.com/office/powerpoint/2010/main" val="3899943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ELA Guidebook: Scaffold Writing Project Goals</a:t>
            </a:r>
            <a:endParaRPr lang="en-US" dirty="0"/>
          </a:p>
        </p:txBody>
      </p:sp>
      <p:sp>
        <p:nvSpPr>
          <p:cNvPr id="3" name="Content Placeholder 2"/>
          <p:cNvSpPr>
            <a:spLocks noGrp="1"/>
          </p:cNvSpPr>
          <p:nvPr>
            <p:ph sz="quarter" idx="10"/>
          </p:nvPr>
        </p:nvSpPr>
        <p:spPr/>
        <p:txBody>
          <a:bodyPr/>
          <a:lstStyle/>
          <a:p>
            <a:pPr marL="0" lvl="0" indent="0">
              <a:buNone/>
            </a:pPr>
            <a:endParaRPr lang="en-US" sz="1800" dirty="0"/>
          </a:p>
          <a:p>
            <a:r>
              <a:rPr lang="en-US" sz="1800" dirty="0"/>
              <a:t>Accelerate the process of English language acquisition in ELs to the required grade level proficiency.</a:t>
            </a:r>
          </a:p>
          <a:p>
            <a:pPr marL="0" indent="0">
              <a:buNone/>
            </a:pPr>
            <a:endParaRPr lang="en-US" sz="1800" dirty="0"/>
          </a:p>
          <a:p>
            <a:pPr lvl="0"/>
            <a:r>
              <a:rPr lang="en-US" sz="1800" dirty="0"/>
              <a:t>Strengthen professional skills that lead to higher rates of academic achievement for all students</a:t>
            </a:r>
          </a:p>
          <a:p>
            <a:pPr lvl="0"/>
            <a:endParaRPr lang="en-US" sz="1800" dirty="0"/>
          </a:p>
          <a:p>
            <a:pPr lvl="0"/>
            <a:r>
              <a:rPr lang="en-US" sz="1800" dirty="0"/>
              <a:t>Facilitate learning opportunities for English learners (ELs) with evidence-based strategies that address the unique needs of ELs.</a:t>
            </a:r>
          </a:p>
          <a:p>
            <a:pPr marL="0" indent="0">
              <a:buNone/>
            </a:pPr>
            <a:endParaRPr lang="en-US" sz="1800" dirty="0"/>
          </a:p>
        </p:txBody>
      </p:sp>
    </p:spTree>
    <p:extLst>
      <p:ext uri="{BB962C8B-B14F-4D97-AF65-F5344CB8AC3E}">
        <p14:creationId xmlns:p14="http://schemas.microsoft.com/office/powerpoint/2010/main" val="1326118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Lesson 32</a:t>
            </a: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4185092842"/>
              </p:ext>
            </p:extLst>
          </p:nvPr>
        </p:nvGraphicFramePr>
        <p:xfrm>
          <a:off x="76200" y="1123950"/>
          <a:ext cx="8839200" cy="3475990"/>
        </p:xfrm>
        <a:graphic>
          <a:graphicData uri="http://schemas.openxmlformats.org/drawingml/2006/table">
            <a:tbl>
              <a:tblPr firstRow="1" firstCol="1" bandRow="1">
                <a:tableStyleId>{5C22544A-7EE6-4342-B048-85BDC9FD1C3A}</a:tableStyleId>
              </a:tblPr>
              <a:tblGrid>
                <a:gridCol w="533400">
                  <a:extLst>
                    <a:ext uri="{9D8B030D-6E8A-4147-A177-3AD203B41FA5}">
                      <a16:colId xmlns:a16="http://schemas.microsoft.com/office/drawing/2014/main" val="2063970238"/>
                    </a:ext>
                  </a:extLst>
                </a:gridCol>
                <a:gridCol w="1247352">
                  <a:extLst>
                    <a:ext uri="{9D8B030D-6E8A-4147-A177-3AD203B41FA5}">
                      <a16:colId xmlns:a16="http://schemas.microsoft.com/office/drawing/2014/main" val="1682249277"/>
                    </a:ext>
                  </a:extLst>
                </a:gridCol>
                <a:gridCol w="1553222">
                  <a:extLst>
                    <a:ext uri="{9D8B030D-6E8A-4147-A177-3AD203B41FA5}">
                      <a16:colId xmlns:a16="http://schemas.microsoft.com/office/drawing/2014/main" val="3534244648"/>
                    </a:ext>
                  </a:extLst>
                </a:gridCol>
                <a:gridCol w="2751673">
                  <a:extLst>
                    <a:ext uri="{9D8B030D-6E8A-4147-A177-3AD203B41FA5}">
                      <a16:colId xmlns:a16="http://schemas.microsoft.com/office/drawing/2014/main" val="3748665884"/>
                    </a:ext>
                  </a:extLst>
                </a:gridCol>
                <a:gridCol w="2753553">
                  <a:extLst>
                    <a:ext uri="{9D8B030D-6E8A-4147-A177-3AD203B41FA5}">
                      <a16:colId xmlns:a16="http://schemas.microsoft.com/office/drawing/2014/main" val="3531781170"/>
                    </a:ext>
                  </a:extLst>
                </a:gridCol>
              </a:tblGrid>
              <a:tr h="568016">
                <a:tc>
                  <a:txBody>
                    <a:bodyPr/>
                    <a:lstStyle/>
                    <a:p>
                      <a:pPr marL="0" marR="0">
                        <a:lnSpc>
                          <a:spcPct val="106000"/>
                        </a:lnSpc>
                        <a:spcBef>
                          <a:spcPts val="0"/>
                        </a:spcBef>
                        <a:spcAft>
                          <a:spcPts val="0"/>
                        </a:spcAft>
                      </a:pPr>
                      <a:r>
                        <a:rPr lang="en-US" sz="1400" dirty="0">
                          <a:effectLst/>
                        </a:rPr>
                        <a:t>Slide #</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dirty="0">
                          <a:effectLst/>
                        </a:rPr>
                        <a:t>Activity in Lesson Plan</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dirty="0">
                          <a:effectLst/>
                        </a:rPr>
                        <a:t>Recommended Scaffold</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dirty="0">
                          <a:effectLst/>
                        </a:rPr>
                        <a:t>Description</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dirty="0">
                          <a:effectLst/>
                        </a:rPr>
                        <a:t>Additional Materials</a:t>
                      </a:r>
                    </a:p>
                    <a:p>
                      <a:pPr marL="0" marR="0">
                        <a:lnSpc>
                          <a:spcPct val="200000"/>
                        </a:lnSpc>
                        <a:spcBef>
                          <a:spcPts val="0"/>
                        </a:spcBef>
                        <a:spcAft>
                          <a:spcPts val="0"/>
                        </a:spcAft>
                      </a:pPr>
                      <a:r>
                        <a:rPr lang="en-US" sz="1400" dirty="0">
                          <a:effectLst/>
                        </a:rPr>
                        <a:t> </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extLst>
                  <a:ext uri="{0D108BD9-81ED-4DB2-BD59-A6C34878D82A}">
                    <a16:rowId xmlns:a16="http://schemas.microsoft.com/office/drawing/2014/main" val="557472429"/>
                  </a:ext>
                </a:extLst>
              </a:tr>
              <a:tr h="642493">
                <a:tc>
                  <a:txBody>
                    <a:bodyPr/>
                    <a:lstStyle/>
                    <a:p>
                      <a:pPr marL="0" marR="0">
                        <a:lnSpc>
                          <a:spcPct val="200000"/>
                        </a:lnSpc>
                        <a:spcBef>
                          <a:spcPts val="0"/>
                        </a:spcBef>
                        <a:spcAft>
                          <a:spcPts val="0"/>
                        </a:spcAft>
                      </a:pPr>
                      <a:r>
                        <a:rPr lang="en-US" sz="1400">
                          <a:effectLst/>
                        </a:rPr>
                        <a:t>1</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dirty="0">
                          <a:effectLst/>
                        </a:rPr>
                        <a:t>Begin lesson </a:t>
                      </a:r>
                    </a:p>
                    <a:p>
                      <a:pPr marL="0" marR="0">
                        <a:lnSpc>
                          <a:spcPct val="106000"/>
                        </a:lnSpc>
                        <a:spcBef>
                          <a:spcPts val="0"/>
                        </a:spcBef>
                        <a:spcAft>
                          <a:spcPts val="0"/>
                        </a:spcAft>
                      </a:pPr>
                      <a:r>
                        <a:rPr lang="en-US" sz="1400" dirty="0">
                          <a:effectLst/>
                        </a:rPr>
                        <a:t> </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NA</a:t>
                      </a:r>
                    </a:p>
                  </a:txBody>
                  <a:tcPr marL="67695" marR="67695" marT="0" marB="0"/>
                </a:tc>
                <a:tc>
                  <a:txBody>
                    <a:bodyPr/>
                    <a:lstStyle/>
                    <a:p>
                      <a:pPr marL="0" marR="0">
                        <a:lnSpc>
                          <a:spcPct val="106000"/>
                        </a:lnSpc>
                        <a:spcBef>
                          <a:spcPts val="0"/>
                        </a:spcBef>
                        <a:spcAft>
                          <a:spcPts val="0"/>
                        </a:spcAf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NA</a:t>
                      </a:r>
                    </a:p>
                  </a:txBody>
                  <a:tcPr marL="67695" marR="67695" marT="0" marB="0"/>
                </a:tc>
                <a:tc>
                  <a:txBody>
                    <a:bodyPr/>
                    <a:lstStyle/>
                    <a:p>
                      <a:pPr marL="0" marR="0">
                        <a:lnSpc>
                          <a:spcPct val="106000"/>
                        </a:lnSpc>
                        <a:spcBef>
                          <a:spcPts val="0"/>
                        </a:spcBef>
                        <a:spcAft>
                          <a:spcPts val="0"/>
                        </a:spcAft>
                      </a:pPr>
                      <a:r>
                        <a:rPr lang="en-US" sz="1400" dirty="0">
                          <a:effectLst/>
                        </a:rPr>
                        <a:t>NA</a:t>
                      </a:r>
                    </a:p>
                  </a:txBody>
                  <a:tcPr marL="67695" marR="67695" marT="0" marB="0"/>
                </a:tc>
                <a:extLst>
                  <a:ext uri="{0D108BD9-81ED-4DB2-BD59-A6C34878D82A}">
                    <a16:rowId xmlns:a16="http://schemas.microsoft.com/office/drawing/2014/main" val="1751414021"/>
                  </a:ext>
                </a:extLst>
              </a:tr>
              <a:tr h="2127686">
                <a:tc>
                  <a:txBody>
                    <a:bodyPr/>
                    <a:lstStyle/>
                    <a:p>
                      <a:pPr marL="0" marR="0">
                        <a:lnSpc>
                          <a:spcPct val="200000"/>
                        </a:lnSpc>
                        <a:spcBef>
                          <a:spcPts val="0"/>
                        </a:spcBef>
                        <a:spcAft>
                          <a:spcPts val="0"/>
                        </a:spcAf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2</a:t>
                      </a:r>
                    </a:p>
                  </a:txBody>
                  <a:tcPr marL="67695" marR="67695" marT="0" marB="0"/>
                </a:tc>
                <a:tc>
                  <a:txBody>
                    <a:bodyPr/>
                    <a:lstStyle/>
                    <a:p>
                      <a:pPr marL="0" marR="0">
                        <a:lnSpc>
                          <a:spcPct val="106000"/>
                        </a:lnSpc>
                        <a:spcBef>
                          <a:spcPts val="0"/>
                        </a:spcBef>
                        <a:spcAft>
                          <a:spcPts val="0"/>
                        </a:spcAft>
                      </a:pPr>
                      <a:r>
                        <a:rPr lang="en-US" sz="1350" b="0" i="0" kern="1200" dirty="0">
                          <a:solidFill>
                            <a:schemeClr val="dk1"/>
                          </a:solidFill>
                          <a:effectLst/>
                          <a:latin typeface="+mn-lt"/>
                          <a:ea typeface="+mn-ea"/>
                          <a:cs typeface="+mn-cs"/>
                        </a:rPr>
                        <a:t>Review previous lesson</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350" kern="1200" dirty="0">
                          <a:solidFill>
                            <a:schemeClr val="dk1"/>
                          </a:solidFill>
                          <a:effectLst/>
                          <a:latin typeface="+mn-lt"/>
                          <a:ea typeface="+mn-ea"/>
                          <a:cs typeface="+mn-cs"/>
                        </a:rPr>
                        <a:t>Refer to images (of people and places), graphic organizer (demonstrating European impact), word wall (unit vocab.) during review of European impact on Native Americans</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350" kern="1200" dirty="0">
                          <a:solidFill>
                            <a:schemeClr val="dk1"/>
                          </a:solidFill>
                          <a:effectLst/>
                          <a:latin typeface="+mn-lt"/>
                          <a:ea typeface="+mn-ea"/>
                          <a:cs typeface="+mn-cs"/>
                        </a:rPr>
                        <a:t>Using visuals and explicit vocab during instruction; check for understanding by the completion of a KWL chart with sentences frames provided</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endParaRPr lang="en-US" sz="1400" dirty="0">
                        <a:effectLst/>
                      </a:endParaRPr>
                    </a:p>
                  </a:txBody>
                  <a:tcPr marL="67695" marR="67695" marT="0" marB="0"/>
                </a:tc>
                <a:extLst>
                  <a:ext uri="{0D108BD9-81ED-4DB2-BD59-A6C34878D82A}">
                    <a16:rowId xmlns:a16="http://schemas.microsoft.com/office/drawing/2014/main" val="963045626"/>
                  </a:ext>
                </a:extLst>
              </a:tr>
            </a:tbl>
          </a:graphicData>
        </a:graphic>
      </p:graphicFrame>
    </p:spTree>
    <p:extLst>
      <p:ext uri="{BB962C8B-B14F-4D97-AF65-F5344CB8AC3E}">
        <p14:creationId xmlns:p14="http://schemas.microsoft.com/office/powerpoint/2010/main" val="3556251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Lesson 32</a:t>
            </a: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2141107989"/>
              </p:ext>
            </p:extLst>
          </p:nvPr>
        </p:nvGraphicFramePr>
        <p:xfrm>
          <a:off x="115497" y="1504950"/>
          <a:ext cx="8921714" cy="2219034"/>
        </p:xfrm>
        <a:graphic>
          <a:graphicData uri="http://schemas.openxmlformats.org/drawingml/2006/table">
            <a:tbl>
              <a:tblPr firstRow="1" firstCol="1" bandRow="1">
                <a:tableStyleId>{5C22544A-7EE6-4342-B048-85BDC9FD1C3A}</a:tableStyleId>
              </a:tblPr>
              <a:tblGrid>
                <a:gridCol w="649660">
                  <a:extLst>
                    <a:ext uri="{9D8B030D-6E8A-4147-A177-3AD203B41FA5}">
                      <a16:colId xmlns:a16="http://schemas.microsoft.com/office/drawing/2014/main" val="2731410058"/>
                    </a:ext>
                  </a:extLst>
                </a:gridCol>
                <a:gridCol w="1274455">
                  <a:extLst>
                    <a:ext uri="{9D8B030D-6E8A-4147-A177-3AD203B41FA5}">
                      <a16:colId xmlns:a16="http://schemas.microsoft.com/office/drawing/2014/main" val="3862909707"/>
                    </a:ext>
                  </a:extLst>
                </a:gridCol>
                <a:gridCol w="1539833">
                  <a:extLst>
                    <a:ext uri="{9D8B030D-6E8A-4147-A177-3AD203B41FA5}">
                      <a16:colId xmlns:a16="http://schemas.microsoft.com/office/drawing/2014/main" val="3316382517"/>
                    </a:ext>
                  </a:extLst>
                </a:gridCol>
                <a:gridCol w="2727951">
                  <a:extLst>
                    <a:ext uri="{9D8B030D-6E8A-4147-A177-3AD203B41FA5}">
                      <a16:colId xmlns:a16="http://schemas.microsoft.com/office/drawing/2014/main" val="3496014941"/>
                    </a:ext>
                  </a:extLst>
                </a:gridCol>
                <a:gridCol w="2729815">
                  <a:extLst>
                    <a:ext uri="{9D8B030D-6E8A-4147-A177-3AD203B41FA5}">
                      <a16:colId xmlns:a16="http://schemas.microsoft.com/office/drawing/2014/main" val="1085929996"/>
                    </a:ext>
                  </a:extLst>
                </a:gridCol>
              </a:tblGrid>
              <a:tr h="411046">
                <a:tc>
                  <a:txBody>
                    <a:bodyPr/>
                    <a:lstStyle/>
                    <a:p>
                      <a:pPr marL="0" marR="0">
                        <a:lnSpc>
                          <a:spcPct val="106000"/>
                        </a:lnSpc>
                        <a:spcBef>
                          <a:spcPts val="0"/>
                        </a:spcBef>
                        <a:spcAft>
                          <a:spcPts val="0"/>
                        </a:spcAft>
                      </a:pPr>
                      <a:r>
                        <a:rPr lang="en-US" sz="1400" dirty="0">
                          <a:effectLst/>
                        </a:rPr>
                        <a:t>Slide #</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4955" marR="54955" marT="0" marB="0"/>
                </a:tc>
                <a:tc>
                  <a:txBody>
                    <a:bodyPr/>
                    <a:lstStyle/>
                    <a:p>
                      <a:pPr marL="0" marR="0">
                        <a:lnSpc>
                          <a:spcPct val="106000"/>
                        </a:lnSpc>
                        <a:spcBef>
                          <a:spcPts val="0"/>
                        </a:spcBef>
                        <a:spcAft>
                          <a:spcPts val="0"/>
                        </a:spcAft>
                      </a:pPr>
                      <a:r>
                        <a:rPr lang="en-US" sz="1400" dirty="0">
                          <a:effectLst/>
                        </a:rPr>
                        <a:t>Activity in Lesson Plan</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4955" marR="54955" marT="0" marB="0"/>
                </a:tc>
                <a:tc>
                  <a:txBody>
                    <a:bodyPr/>
                    <a:lstStyle/>
                    <a:p>
                      <a:pPr marL="0" marR="0">
                        <a:lnSpc>
                          <a:spcPct val="106000"/>
                        </a:lnSpc>
                        <a:spcBef>
                          <a:spcPts val="0"/>
                        </a:spcBef>
                        <a:spcAft>
                          <a:spcPts val="0"/>
                        </a:spcAft>
                      </a:pPr>
                      <a:r>
                        <a:rPr lang="en-US" sz="1400" dirty="0">
                          <a:effectLst/>
                        </a:rPr>
                        <a:t>Recommended Scaffold</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4955" marR="54955" marT="0" marB="0"/>
                </a:tc>
                <a:tc>
                  <a:txBody>
                    <a:bodyPr/>
                    <a:lstStyle/>
                    <a:p>
                      <a:pPr marL="0" marR="0">
                        <a:lnSpc>
                          <a:spcPct val="106000"/>
                        </a:lnSpc>
                        <a:spcBef>
                          <a:spcPts val="0"/>
                        </a:spcBef>
                        <a:spcAft>
                          <a:spcPts val="0"/>
                        </a:spcAft>
                      </a:pPr>
                      <a:r>
                        <a:rPr lang="en-US" sz="1400">
                          <a:effectLst/>
                        </a:rPr>
                        <a:t>Description</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4955" marR="54955" marT="0" marB="0"/>
                </a:tc>
                <a:tc>
                  <a:txBody>
                    <a:bodyPr/>
                    <a:lstStyle/>
                    <a:p>
                      <a:pPr marL="0" marR="0">
                        <a:lnSpc>
                          <a:spcPct val="106000"/>
                        </a:lnSpc>
                        <a:spcBef>
                          <a:spcPts val="0"/>
                        </a:spcBef>
                        <a:spcAft>
                          <a:spcPts val="0"/>
                        </a:spcAft>
                      </a:pPr>
                      <a:r>
                        <a:rPr lang="en-US" sz="1400">
                          <a:effectLst/>
                        </a:rPr>
                        <a:t>Additional Materials</a:t>
                      </a:r>
                    </a:p>
                    <a:p>
                      <a:pPr marL="0" marR="0">
                        <a:lnSpc>
                          <a:spcPct val="200000"/>
                        </a:lnSpc>
                        <a:spcBef>
                          <a:spcPts val="0"/>
                        </a:spcBef>
                        <a:spcAft>
                          <a:spcPts val="0"/>
                        </a:spcAft>
                      </a:pPr>
                      <a:r>
                        <a:rPr lang="en-US" sz="1400">
                          <a:effectLst/>
                        </a:rPr>
                        <a:t> </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4955" marR="54955" marT="0" marB="0"/>
                </a:tc>
                <a:extLst>
                  <a:ext uri="{0D108BD9-81ED-4DB2-BD59-A6C34878D82A}">
                    <a16:rowId xmlns:a16="http://schemas.microsoft.com/office/drawing/2014/main" val="773465408"/>
                  </a:ext>
                </a:extLst>
              </a:tr>
              <a:tr h="1566127">
                <a:tc>
                  <a:txBody>
                    <a:bodyPr/>
                    <a:lstStyle/>
                    <a:p>
                      <a:pPr marL="0" marR="0">
                        <a:lnSpc>
                          <a:spcPct val="200000"/>
                        </a:lnSpc>
                        <a:spcBef>
                          <a:spcPts val="0"/>
                        </a:spcBef>
                        <a:spcAft>
                          <a:spcPts val="0"/>
                        </a:spcAf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3</a:t>
                      </a:r>
                    </a:p>
                  </a:txBody>
                  <a:tcPr marL="54955" marR="54955" marT="0" marB="0"/>
                </a:tc>
                <a:tc>
                  <a:txBody>
                    <a:bodyPr/>
                    <a:lstStyle/>
                    <a:p>
                      <a:pPr marL="0" marR="0">
                        <a:lnSpc>
                          <a:spcPct val="106000"/>
                        </a:lnSpc>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Objective and lesson overview</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Show a short video reviewing Columbus’ impact on the Native Americans</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Build background knowledge</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hlinkClick r:id="rId2"/>
                        </a:rPr>
                        <a:t> Brain Pop video</a:t>
                      </a:r>
                      <a:endParaRPr lang="en-US" sz="12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2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1200" dirty="0">
                          <a:effectLst/>
                          <a:latin typeface="Trebuchet MS" panose="020B0603020202020204" pitchFamily="34" charset="0"/>
                          <a:ea typeface="Calibri" panose="020F0502020204030204" pitchFamily="34" charset="0"/>
                          <a:cs typeface="Times New Roman" panose="02020603050405020304" pitchFamily="18" charset="0"/>
                        </a:rPr>
                        <a:t>(alternative: </a:t>
                      </a:r>
                      <a:r>
                        <a:rPr lang="en-US" sz="1200" dirty="0" err="1">
                          <a:effectLst/>
                          <a:latin typeface="Trebuchet MS" panose="020B0603020202020204" pitchFamily="34" charset="0"/>
                          <a:ea typeface="Calibri" panose="020F0502020204030204" pitchFamily="34" charset="0"/>
                          <a:cs typeface="Times New Roman" panose="02020603050405020304" pitchFamily="18" charset="0"/>
                        </a:rPr>
                        <a:t>Youtube</a:t>
                      </a:r>
                      <a:r>
                        <a:rPr lang="en-US" sz="1200" dirty="0">
                          <a:effectLst/>
                          <a:latin typeface="Trebuchet MS" panose="020B0603020202020204" pitchFamily="34" charset="0"/>
                          <a:ea typeface="Calibri" panose="020F0502020204030204" pitchFamily="34" charset="0"/>
                          <a:cs typeface="Times New Roman" panose="02020603050405020304" pitchFamily="18" charset="0"/>
                        </a:rPr>
                        <a:t> video)</a:t>
                      </a:r>
                    </a:p>
                    <a:p>
                      <a:pPr marL="0" marR="0">
                        <a:lnSpc>
                          <a:spcPct val="106000"/>
                        </a:lnSpc>
                        <a:spcBef>
                          <a:spcPts val="0"/>
                        </a:spcBef>
                        <a:spcAft>
                          <a:spcPts val="0"/>
                        </a:spcAft>
                      </a:pPr>
                      <a:r>
                        <a:rPr lang="en-US" sz="1100" dirty="0">
                          <a:effectLst/>
                          <a:latin typeface="Trebuchet MS" panose="020B0603020202020204" pitchFamily="34" charset="0"/>
                          <a:ea typeface="Calibri" panose="020F0502020204030204" pitchFamily="34" charset="0"/>
                          <a:cs typeface="Times New Roman" panose="02020603050405020304" pitchFamily="18" charset="0"/>
                          <a:hlinkClick r:id="rId3"/>
                        </a:rPr>
                        <a:t>https://www.youtube.com/watch?v=VbKB4dRO2jc</a:t>
                      </a:r>
                      <a:endParaRPr lang="en-US"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8833596"/>
                  </a:ext>
                </a:extLst>
              </a:tr>
            </a:tbl>
          </a:graphicData>
        </a:graphic>
      </p:graphicFrame>
    </p:spTree>
    <p:extLst>
      <p:ext uri="{BB962C8B-B14F-4D97-AF65-F5344CB8AC3E}">
        <p14:creationId xmlns:p14="http://schemas.microsoft.com/office/powerpoint/2010/main" val="3853529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Lesson 32</a:t>
            </a: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1451932164"/>
              </p:ext>
            </p:extLst>
          </p:nvPr>
        </p:nvGraphicFramePr>
        <p:xfrm>
          <a:off x="156753" y="1276350"/>
          <a:ext cx="8839201" cy="3553714"/>
        </p:xfrm>
        <a:graphic>
          <a:graphicData uri="http://schemas.openxmlformats.org/drawingml/2006/table">
            <a:tbl>
              <a:tblPr firstRow="1" firstCol="1" bandRow="1">
                <a:tableStyleId>{5C22544A-7EE6-4342-B048-85BDC9FD1C3A}</a:tableStyleId>
              </a:tblPr>
              <a:tblGrid>
                <a:gridCol w="605247">
                  <a:extLst>
                    <a:ext uri="{9D8B030D-6E8A-4147-A177-3AD203B41FA5}">
                      <a16:colId xmlns:a16="http://schemas.microsoft.com/office/drawing/2014/main" val="384185570"/>
                    </a:ext>
                  </a:extLst>
                </a:gridCol>
                <a:gridCol w="1175506">
                  <a:extLst>
                    <a:ext uri="{9D8B030D-6E8A-4147-A177-3AD203B41FA5}">
                      <a16:colId xmlns:a16="http://schemas.microsoft.com/office/drawing/2014/main" val="1389638652"/>
                    </a:ext>
                  </a:extLst>
                </a:gridCol>
                <a:gridCol w="1872494">
                  <a:extLst>
                    <a:ext uri="{9D8B030D-6E8A-4147-A177-3AD203B41FA5}">
                      <a16:colId xmlns:a16="http://schemas.microsoft.com/office/drawing/2014/main" val="3073467905"/>
                    </a:ext>
                  </a:extLst>
                </a:gridCol>
                <a:gridCol w="2432401">
                  <a:extLst>
                    <a:ext uri="{9D8B030D-6E8A-4147-A177-3AD203B41FA5}">
                      <a16:colId xmlns:a16="http://schemas.microsoft.com/office/drawing/2014/main" val="2706355780"/>
                    </a:ext>
                  </a:extLst>
                </a:gridCol>
                <a:gridCol w="2753553">
                  <a:extLst>
                    <a:ext uri="{9D8B030D-6E8A-4147-A177-3AD203B41FA5}">
                      <a16:colId xmlns:a16="http://schemas.microsoft.com/office/drawing/2014/main" val="2909147212"/>
                    </a:ext>
                  </a:extLst>
                </a:gridCol>
              </a:tblGrid>
              <a:tr h="506333">
                <a:tc>
                  <a:txBody>
                    <a:bodyPr/>
                    <a:lstStyle/>
                    <a:p>
                      <a:pPr marL="0" marR="0">
                        <a:lnSpc>
                          <a:spcPct val="106000"/>
                        </a:lnSpc>
                        <a:spcBef>
                          <a:spcPts val="0"/>
                        </a:spcBef>
                        <a:spcAft>
                          <a:spcPts val="0"/>
                        </a:spcAft>
                      </a:pPr>
                      <a:r>
                        <a:rPr lang="en-US" sz="1400" dirty="0">
                          <a:effectLst/>
                        </a:rPr>
                        <a:t>Slide #</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dirty="0">
                          <a:effectLst/>
                        </a:rPr>
                        <a:t>Activity in Lesson Plan</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dirty="0">
                          <a:effectLst/>
                        </a:rPr>
                        <a:t>Recommended Scaffold</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dirty="0">
                          <a:effectLst/>
                        </a:rPr>
                        <a:t>Description</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dirty="0">
                          <a:effectLst/>
                        </a:rPr>
                        <a:t>Additional Materials</a:t>
                      </a:r>
                    </a:p>
                    <a:p>
                      <a:pPr marL="0" marR="0">
                        <a:lnSpc>
                          <a:spcPct val="200000"/>
                        </a:lnSpc>
                        <a:spcBef>
                          <a:spcPts val="0"/>
                        </a:spcBef>
                        <a:spcAft>
                          <a:spcPts val="0"/>
                        </a:spcAft>
                      </a:pPr>
                      <a:r>
                        <a:rPr lang="en-US" sz="1400" dirty="0">
                          <a:effectLst/>
                        </a:rPr>
                        <a:t> </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extLst>
                  <a:ext uri="{0D108BD9-81ED-4DB2-BD59-A6C34878D82A}">
                    <a16:rowId xmlns:a16="http://schemas.microsoft.com/office/drawing/2014/main" val="1608766427"/>
                  </a:ext>
                </a:extLst>
              </a:tr>
              <a:tr h="701520">
                <a:tc>
                  <a:txBody>
                    <a:bodyPr/>
                    <a:lstStyle/>
                    <a:p>
                      <a:pPr marL="0" marR="0">
                        <a:lnSpc>
                          <a:spcPct val="200000"/>
                        </a:lnSpc>
                        <a:spcBef>
                          <a:spcPts val="0"/>
                        </a:spcBef>
                        <a:spcAft>
                          <a:spcPts val="0"/>
                        </a:spcAf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4</a:t>
                      </a:r>
                    </a:p>
                  </a:txBody>
                  <a:tcPr marL="67695" marR="67695" marT="0" marB="0"/>
                </a:tc>
                <a:tc>
                  <a:txBody>
                    <a:bodyPr/>
                    <a:lstStyle/>
                    <a:p>
                      <a:pPr marL="0" marR="0">
                        <a:lnSpc>
                          <a:spcPct val="106000"/>
                        </a:lnSpc>
                        <a:spcBef>
                          <a:spcPts val="0"/>
                        </a:spcBef>
                        <a:spcAft>
                          <a:spcPts val="0"/>
                        </a:spcAft>
                      </a:pPr>
                      <a:r>
                        <a:rPr lang="en-US" sz="1350" b="0" i="0" kern="1200" dirty="0">
                          <a:solidFill>
                            <a:schemeClr val="dk1"/>
                          </a:solidFill>
                          <a:effectLst/>
                          <a:latin typeface="+mn-lt"/>
                          <a:ea typeface="+mn-ea"/>
                          <a:cs typeface="+mn-cs"/>
                        </a:rPr>
                        <a:t>Students locate all unit materials: including readings, handouts and classwork, tests, and personal reading logs</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dirty="0">
                          <a:effectLst/>
                        </a:rPr>
                        <a:t>Word to word dictionary/electronic translator</a:t>
                      </a:r>
                    </a:p>
                    <a:p>
                      <a:pPr marL="0" marR="0">
                        <a:lnSpc>
                          <a:spcPct val="106000"/>
                        </a:lnSpc>
                        <a:spcBef>
                          <a:spcPts val="0"/>
                        </a:spcBef>
                        <a:spcAft>
                          <a:spcPts val="0"/>
                        </a:spcAft>
                      </a:pPr>
                      <a:r>
                        <a:rPr lang="en-US" sz="1400" dirty="0">
                          <a:effectLst/>
                        </a:rPr>
                        <a:t> </a:t>
                      </a:r>
                    </a:p>
                    <a:p>
                      <a:pPr marL="0" marR="0">
                        <a:lnSpc>
                          <a:spcPct val="106000"/>
                        </a:lnSpc>
                        <a:spcBef>
                          <a:spcPts val="0"/>
                        </a:spcBef>
                        <a:spcAft>
                          <a:spcPts val="0"/>
                        </a:spcAft>
                      </a:pPr>
                      <a:r>
                        <a:rPr lang="en-US" sz="1400" dirty="0">
                          <a:effectLst/>
                        </a:rPr>
                        <a:t> Partner Work</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r>
                        <a:rPr lang="en-US" sz="1350" b="0" i="0" kern="1200" dirty="0">
                          <a:solidFill>
                            <a:schemeClr val="dk1"/>
                          </a:solidFill>
                          <a:effectLst/>
                          <a:latin typeface="+mn-lt"/>
                          <a:ea typeface="+mn-ea"/>
                          <a:cs typeface="+mn-cs"/>
                        </a:rPr>
                        <a:t>Guide students to locate all readings and image handouts from past classes or provide them if needed, their cause and effect graphic organizer, their reading logs, and any additional resources needed to complete their modified extension activity; such as a word-to-word dictionary or electronic translator. Use partners to support location of class materials as needed.</a:t>
                      </a:r>
                    </a:p>
                    <a:p>
                      <a:pPr marL="0" marR="0">
                        <a:lnSpc>
                          <a:spcPct val="106000"/>
                        </a:lnSpc>
                        <a:spcBef>
                          <a:spcPts val="0"/>
                        </a:spcBef>
                        <a:spcAft>
                          <a:spcPts val="0"/>
                        </a:spcAft>
                      </a:pPr>
                      <a:r>
                        <a:rPr lang="en-US" sz="1400" dirty="0">
                          <a:effectLst/>
                        </a:rPr>
                        <a:t> </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dirty="0">
                          <a:effectLst/>
                        </a:rPr>
                        <a:t> Word to Word dictionary/electronic translator</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extLst>
                  <a:ext uri="{0D108BD9-81ED-4DB2-BD59-A6C34878D82A}">
                    <a16:rowId xmlns:a16="http://schemas.microsoft.com/office/drawing/2014/main" val="3158880544"/>
                  </a:ext>
                </a:extLst>
              </a:tr>
            </a:tbl>
          </a:graphicData>
        </a:graphic>
      </p:graphicFrame>
    </p:spTree>
    <p:extLst>
      <p:ext uri="{BB962C8B-B14F-4D97-AF65-F5344CB8AC3E}">
        <p14:creationId xmlns:p14="http://schemas.microsoft.com/office/powerpoint/2010/main" val="4257715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Lesson 32</a:t>
            </a: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505078262"/>
              </p:ext>
            </p:extLst>
          </p:nvPr>
        </p:nvGraphicFramePr>
        <p:xfrm>
          <a:off x="156753" y="1123950"/>
          <a:ext cx="8839201" cy="1743202"/>
        </p:xfrm>
        <a:graphic>
          <a:graphicData uri="http://schemas.openxmlformats.org/drawingml/2006/table">
            <a:tbl>
              <a:tblPr firstRow="1" firstCol="1" bandRow="1">
                <a:tableStyleId>{5C22544A-7EE6-4342-B048-85BDC9FD1C3A}</a:tableStyleId>
              </a:tblPr>
              <a:tblGrid>
                <a:gridCol w="605247">
                  <a:extLst>
                    <a:ext uri="{9D8B030D-6E8A-4147-A177-3AD203B41FA5}">
                      <a16:colId xmlns:a16="http://schemas.microsoft.com/office/drawing/2014/main" val="1343195924"/>
                    </a:ext>
                  </a:extLst>
                </a:gridCol>
                <a:gridCol w="1175506">
                  <a:extLst>
                    <a:ext uri="{9D8B030D-6E8A-4147-A177-3AD203B41FA5}">
                      <a16:colId xmlns:a16="http://schemas.microsoft.com/office/drawing/2014/main" val="869636093"/>
                    </a:ext>
                  </a:extLst>
                </a:gridCol>
                <a:gridCol w="1553222">
                  <a:extLst>
                    <a:ext uri="{9D8B030D-6E8A-4147-A177-3AD203B41FA5}">
                      <a16:colId xmlns:a16="http://schemas.microsoft.com/office/drawing/2014/main" val="4086988159"/>
                    </a:ext>
                  </a:extLst>
                </a:gridCol>
                <a:gridCol w="2751673">
                  <a:extLst>
                    <a:ext uri="{9D8B030D-6E8A-4147-A177-3AD203B41FA5}">
                      <a16:colId xmlns:a16="http://schemas.microsoft.com/office/drawing/2014/main" val="3890518589"/>
                    </a:ext>
                  </a:extLst>
                </a:gridCol>
                <a:gridCol w="2753553">
                  <a:extLst>
                    <a:ext uri="{9D8B030D-6E8A-4147-A177-3AD203B41FA5}">
                      <a16:colId xmlns:a16="http://schemas.microsoft.com/office/drawing/2014/main" val="4026951539"/>
                    </a:ext>
                  </a:extLst>
                </a:gridCol>
              </a:tblGrid>
              <a:tr h="506333">
                <a:tc>
                  <a:txBody>
                    <a:bodyPr/>
                    <a:lstStyle/>
                    <a:p>
                      <a:pPr marL="0" marR="0">
                        <a:lnSpc>
                          <a:spcPct val="106000"/>
                        </a:lnSpc>
                        <a:spcBef>
                          <a:spcPts val="0"/>
                        </a:spcBef>
                        <a:spcAft>
                          <a:spcPts val="0"/>
                        </a:spcAft>
                      </a:pPr>
                      <a:r>
                        <a:rPr lang="en-US" sz="1400" dirty="0">
                          <a:effectLst/>
                        </a:rPr>
                        <a:t>Slide #</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dirty="0">
                          <a:effectLst/>
                        </a:rPr>
                        <a:t>Activity in Lesson Plan</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dirty="0">
                          <a:effectLst/>
                        </a:rPr>
                        <a:t>Recommended Scaffold</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dirty="0">
                          <a:effectLst/>
                        </a:rPr>
                        <a:t>Description</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400" dirty="0">
                          <a:effectLst/>
                        </a:rPr>
                        <a:t>Additional Materials</a:t>
                      </a:r>
                    </a:p>
                    <a:p>
                      <a:pPr marL="0" marR="0">
                        <a:lnSpc>
                          <a:spcPct val="200000"/>
                        </a:lnSpc>
                        <a:spcBef>
                          <a:spcPts val="0"/>
                        </a:spcBef>
                        <a:spcAft>
                          <a:spcPts val="0"/>
                        </a:spcAft>
                      </a:pPr>
                      <a:r>
                        <a:rPr lang="en-US" sz="1400" dirty="0">
                          <a:effectLst/>
                        </a:rPr>
                        <a:t> </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extLst>
                  <a:ext uri="{0D108BD9-81ED-4DB2-BD59-A6C34878D82A}">
                    <a16:rowId xmlns:a16="http://schemas.microsoft.com/office/drawing/2014/main" val="2624152887"/>
                  </a:ext>
                </a:extLst>
              </a:tr>
              <a:tr h="701520">
                <a:tc>
                  <a:txBody>
                    <a:bodyPr/>
                    <a:lstStyle/>
                    <a:p>
                      <a:pPr marL="0" marR="0">
                        <a:lnSpc>
                          <a:spcPct val="200000"/>
                        </a:lnSpc>
                        <a:spcBef>
                          <a:spcPts val="0"/>
                        </a:spcBef>
                        <a:spcAft>
                          <a:spcPts val="0"/>
                        </a:spcAf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5</a:t>
                      </a:r>
                    </a:p>
                  </a:txBody>
                  <a:tcPr marL="67695" marR="67695" marT="0" marB="0"/>
                </a:tc>
                <a:tc>
                  <a:txBody>
                    <a:bodyPr/>
                    <a:lstStyle/>
                    <a:p>
                      <a:pPr marL="0" marR="0">
                        <a:lnSpc>
                          <a:spcPct val="106000"/>
                        </a:lnSpc>
                        <a:spcBef>
                          <a:spcPts val="0"/>
                        </a:spcBef>
                        <a:spcAft>
                          <a:spcPts val="0"/>
                        </a:spcAft>
                      </a:pPr>
                      <a:r>
                        <a:rPr lang="en-US" sz="1350" kern="1200" dirty="0">
                          <a:solidFill>
                            <a:schemeClr val="dk1"/>
                          </a:solidFill>
                          <a:effectLst/>
                          <a:latin typeface="+mn-lt"/>
                          <a:ea typeface="+mn-ea"/>
                          <a:cs typeface="+mn-cs"/>
                        </a:rPr>
                        <a:t>Analyze images of Christopher Columbus</a:t>
                      </a:r>
                      <a:endParaRPr lang="en-US" sz="135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350" dirty="0">
                          <a:effectLst/>
                        </a:rPr>
                        <a:t>Christopher Columbus Images Handout </a:t>
                      </a:r>
                    </a:p>
                    <a:p>
                      <a:pPr marL="0" marR="0">
                        <a:lnSpc>
                          <a:spcPct val="106000"/>
                        </a:lnSpc>
                        <a:spcBef>
                          <a:spcPts val="0"/>
                        </a:spcBef>
                        <a:spcAft>
                          <a:spcPts val="0"/>
                        </a:spcAft>
                      </a:pPr>
                      <a:endParaRPr lang="en-US" sz="1350" dirty="0">
                        <a:effectLst/>
                      </a:endParaRPr>
                    </a:p>
                    <a:p>
                      <a:pPr marL="0" marR="0">
                        <a:lnSpc>
                          <a:spcPct val="106000"/>
                        </a:lnSpc>
                        <a:spcBef>
                          <a:spcPts val="0"/>
                        </a:spcBef>
                        <a:spcAft>
                          <a:spcPts val="0"/>
                        </a:spcAft>
                      </a:pPr>
                      <a:r>
                        <a:rPr lang="en-US" sz="1350" dirty="0">
                          <a:effectLst/>
                        </a:rPr>
                        <a:t> </a:t>
                      </a:r>
                      <a:endParaRPr lang="en-US" sz="135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350" dirty="0">
                          <a:effectLst/>
                        </a:rPr>
                        <a:t>Provide handout to Els that allows them to access the images and take notes with sentence starters.</a:t>
                      </a:r>
                      <a:endParaRPr lang="en-US" sz="135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tc>
                  <a:txBody>
                    <a:bodyPr/>
                    <a:lstStyle/>
                    <a:p>
                      <a:pPr marL="0" marR="0">
                        <a:lnSpc>
                          <a:spcPct val="106000"/>
                        </a:lnSpc>
                        <a:spcBef>
                          <a:spcPts val="0"/>
                        </a:spcBef>
                        <a:spcAft>
                          <a:spcPts val="0"/>
                        </a:spcAft>
                      </a:pPr>
                      <a:r>
                        <a:rPr lang="en-US" sz="1350" dirty="0">
                          <a:effectLst/>
                          <a:hlinkClick r:id="rId2" action="ppaction://hlinkfile"/>
                        </a:rPr>
                        <a:t>Christopher Columbus Images Handout </a:t>
                      </a:r>
                      <a:endParaRPr lang="en-US" sz="135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7695" marR="67695" marT="0" marB="0"/>
                </a:tc>
                <a:extLst>
                  <a:ext uri="{0D108BD9-81ED-4DB2-BD59-A6C34878D82A}">
                    <a16:rowId xmlns:a16="http://schemas.microsoft.com/office/drawing/2014/main" val="2754636493"/>
                  </a:ext>
                </a:extLst>
              </a:tr>
            </a:tbl>
          </a:graphicData>
        </a:graphic>
      </p:graphicFrame>
    </p:spTree>
    <p:extLst>
      <p:ext uri="{BB962C8B-B14F-4D97-AF65-F5344CB8AC3E}">
        <p14:creationId xmlns:p14="http://schemas.microsoft.com/office/powerpoint/2010/main" val="778401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ACTIVITY</a:t>
            </a:r>
          </a:p>
        </p:txBody>
      </p:sp>
      <p:sp>
        <p:nvSpPr>
          <p:cNvPr id="6" name="Content Placeholder 5"/>
          <p:cNvSpPr>
            <a:spLocks noGrp="1"/>
          </p:cNvSpPr>
          <p:nvPr>
            <p:ph sz="quarter" idx="10"/>
          </p:nvPr>
        </p:nvSpPr>
        <p:spPr>
          <a:xfrm>
            <a:off x="4354" y="1123950"/>
            <a:ext cx="3729446" cy="3543300"/>
          </a:xfrm>
        </p:spPr>
        <p:txBody>
          <a:bodyPr/>
          <a:lstStyle/>
          <a:p>
            <a:pPr marL="0" indent="0">
              <a:buNone/>
            </a:pPr>
            <a:r>
              <a:rPr lang="en-US" sz="1800" b="1" dirty="0"/>
              <a:t>Think, Pair, Share: </a:t>
            </a:r>
          </a:p>
          <a:p>
            <a:pPr marL="0" indent="0">
              <a:buNone/>
            </a:pPr>
            <a:endParaRPr lang="en-US" sz="1800" b="1" dirty="0"/>
          </a:p>
          <a:p>
            <a:pPr marL="0" indent="0">
              <a:buNone/>
            </a:pPr>
            <a:r>
              <a:rPr lang="en-US" sz="1800" dirty="0"/>
              <a:t>Complete the remainder of the scaffold plan template for slides 6-12 for Lesson 32. What scaffold(s) would you recommend for a teacher to provide? </a:t>
            </a:r>
          </a:p>
          <a:p>
            <a:pPr marL="0" indent="0">
              <a:buNone/>
            </a:pPr>
            <a:endParaRPr lang="en-US" sz="1800" dirty="0"/>
          </a:p>
          <a:p>
            <a:pPr marL="0" indent="0">
              <a:buNone/>
            </a:pPr>
            <a:endParaRPr lang="en-US" sz="1800" dirty="0"/>
          </a:p>
          <a:p>
            <a:endParaRPr lang="en-US" dirty="0"/>
          </a:p>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996170506"/>
              </p:ext>
            </p:extLst>
          </p:nvPr>
        </p:nvGraphicFramePr>
        <p:xfrm>
          <a:off x="3665538" y="1617663"/>
          <a:ext cx="5351462" cy="2838450"/>
        </p:xfrm>
        <a:graphic>
          <a:graphicData uri="http://schemas.openxmlformats.org/presentationml/2006/ole">
            <mc:AlternateContent xmlns:mc="http://schemas.openxmlformats.org/markup-compatibility/2006">
              <mc:Choice xmlns:v="urn:schemas-microsoft-com:vml" Requires="v">
                <p:oleObj spid="_x0000_s2108" name="Document" r:id="rId3" imgW="8371180" imgH="4440516" progId="Word.Document.12">
                  <p:link updateAutomatic="1"/>
                </p:oleObj>
              </mc:Choice>
              <mc:Fallback>
                <p:oleObj name="Document" r:id="rId3" imgW="8371180" imgH="4440516" progId="Word.Document.12">
                  <p:link updateAutomatic="1"/>
                  <p:pic>
                    <p:nvPicPr>
                      <p:cNvPr id="0" name=""/>
                      <p:cNvPicPr/>
                      <p:nvPr/>
                    </p:nvPicPr>
                    <p:blipFill>
                      <a:blip r:embed="rId4"/>
                      <a:stretch>
                        <a:fillRect/>
                      </a:stretch>
                    </p:blipFill>
                    <p:spPr>
                      <a:xfrm>
                        <a:off x="3665538" y="1617663"/>
                        <a:ext cx="5351462" cy="2838450"/>
                      </a:xfrm>
                      <a:prstGeom prst="rect">
                        <a:avLst/>
                      </a:prstGeom>
                    </p:spPr>
                  </p:pic>
                </p:oleObj>
              </mc:Fallback>
            </mc:AlternateContent>
          </a:graphicData>
        </a:graphic>
      </p:graphicFrame>
    </p:spTree>
    <p:extLst>
      <p:ext uri="{BB962C8B-B14F-4D97-AF65-F5344CB8AC3E}">
        <p14:creationId xmlns:p14="http://schemas.microsoft.com/office/powerpoint/2010/main" val="1257534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Links to handouts and complete lessons will be provided upon request at </a:t>
            </a:r>
            <a:r>
              <a:rPr lang="en-US" sz="3200" dirty="0">
                <a:hlinkClick r:id="rId2"/>
              </a:rPr>
              <a:t>rbelina@ou.edu</a:t>
            </a:r>
            <a:br>
              <a:rPr lang="en-US" sz="3200" dirty="0"/>
            </a:br>
            <a:endParaRPr lang="en-US" sz="3200" dirty="0"/>
          </a:p>
        </p:txBody>
      </p:sp>
    </p:spTree>
    <p:extLst>
      <p:ext uri="{BB962C8B-B14F-4D97-AF65-F5344CB8AC3E}">
        <p14:creationId xmlns:p14="http://schemas.microsoft.com/office/powerpoint/2010/main" val="1944164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Finalized Scaffold template and Materials are being compiled by units, to present to teachers and leadership at the Teacher Leader Summit.</a:t>
            </a:r>
          </a:p>
          <a:p>
            <a:endParaRPr lang="en-US" dirty="0"/>
          </a:p>
          <a:p>
            <a:r>
              <a:rPr lang="en-US" dirty="0"/>
              <a:t>The Louisiana Director of English Language Learners and World Languages will encourage teachers to pilot the Scaffolding templates and collect data on effectiveness during the upcoming school year 2018-2019</a:t>
            </a:r>
          </a:p>
          <a:p>
            <a:pPr marL="0" indent="0">
              <a:buNone/>
            </a:pPr>
            <a:endParaRPr lang="en-US" dirty="0"/>
          </a:p>
        </p:txBody>
      </p:sp>
      <p:sp>
        <p:nvSpPr>
          <p:cNvPr id="3" name="Title 2"/>
          <p:cNvSpPr>
            <a:spLocks noGrp="1"/>
          </p:cNvSpPr>
          <p:nvPr>
            <p:ph type="title"/>
          </p:nvPr>
        </p:nvSpPr>
        <p:spPr/>
        <p:txBody>
          <a:bodyPr/>
          <a:lstStyle/>
          <a:p>
            <a:pPr algn="ctr"/>
            <a:r>
              <a:rPr lang="en-US" sz="3200" dirty="0"/>
              <a:t>Next Steps</a:t>
            </a:r>
          </a:p>
        </p:txBody>
      </p:sp>
    </p:spTree>
    <p:extLst>
      <p:ext uri="{BB962C8B-B14F-4D97-AF65-F5344CB8AC3E}">
        <p14:creationId xmlns:p14="http://schemas.microsoft.com/office/powerpoint/2010/main" val="2000291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Thank you!</a:t>
            </a:r>
          </a:p>
        </p:txBody>
      </p:sp>
    </p:spTree>
    <p:extLst>
      <p:ext uri="{BB962C8B-B14F-4D97-AF65-F5344CB8AC3E}">
        <p14:creationId xmlns:p14="http://schemas.microsoft.com/office/powerpoint/2010/main" val="3092825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Questions?</a:t>
            </a:r>
          </a:p>
        </p:txBody>
      </p:sp>
    </p:spTree>
    <p:extLst>
      <p:ext uri="{BB962C8B-B14F-4D97-AF65-F5344CB8AC3E}">
        <p14:creationId xmlns:p14="http://schemas.microsoft.com/office/powerpoint/2010/main" val="761511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Product Goals</a:t>
            </a:r>
            <a:endParaRPr lang="en-US" dirty="0"/>
          </a:p>
        </p:txBody>
      </p:sp>
      <p:sp>
        <p:nvSpPr>
          <p:cNvPr id="3" name="Content Placeholder 2"/>
          <p:cNvSpPr>
            <a:spLocks noGrp="1"/>
          </p:cNvSpPr>
          <p:nvPr>
            <p:ph sz="quarter" idx="10"/>
          </p:nvPr>
        </p:nvSpPr>
        <p:spPr/>
        <p:txBody>
          <a:bodyPr/>
          <a:lstStyle/>
          <a:p>
            <a:pPr marL="0" lvl="0" indent="0">
              <a:buNone/>
            </a:pPr>
            <a:endParaRPr lang="en-US" sz="1800" dirty="0"/>
          </a:p>
          <a:p>
            <a:r>
              <a:rPr lang="en-US" sz="1800" dirty="0"/>
              <a:t>Magnify instructional practices for teachers delivering ELA Guidebooks lessons to include effective strategies that meet the linguistic needs of English learners.</a:t>
            </a:r>
          </a:p>
          <a:p>
            <a:endParaRPr lang="en-US" sz="1800" dirty="0"/>
          </a:p>
          <a:p>
            <a:r>
              <a:rPr lang="en-US" sz="1800" dirty="0"/>
              <a:t>Increase the value of the ELA Guidebook lessons by providing a series of scaffolding strategies aligned to the objective of each lesson.</a:t>
            </a:r>
          </a:p>
          <a:p>
            <a:endParaRPr lang="en-US" sz="1800" dirty="0"/>
          </a:p>
          <a:p>
            <a:r>
              <a:rPr lang="en-US" sz="1800" dirty="0"/>
              <a:t> Augment the level of understanding and achievement of English learners to contribute to unit goal objectives.</a:t>
            </a:r>
          </a:p>
          <a:p>
            <a:pPr marL="0" lvl="0" indent="0">
              <a:buNone/>
            </a:pPr>
            <a:endParaRPr lang="en-US" sz="1800" dirty="0"/>
          </a:p>
        </p:txBody>
      </p:sp>
    </p:spTree>
    <p:extLst>
      <p:ext uri="{BB962C8B-B14F-4D97-AF65-F5344CB8AC3E}">
        <p14:creationId xmlns:p14="http://schemas.microsoft.com/office/powerpoint/2010/main" val="1019099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Expected Outcomes of Product</a:t>
            </a:r>
            <a:endParaRPr lang="en-US" dirty="0"/>
          </a:p>
        </p:txBody>
      </p:sp>
      <p:sp>
        <p:nvSpPr>
          <p:cNvPr id="3" name="Content Placeholder 2"/>
          <p:cNvSpPr>
            <a:spLocks noGrp="1"/>
          </p:cNvSpPr>
          <p:nvPr>
            <p:ph sz="quarter" idx="10"/>
          </p:nvPr>
        </p:nvSpPr>
        <p:spPr/>
        <p:txBody>
          <a:bodyPr/>
          <a:lstStyle/>
          <a:p>
            <a:pPr marL="0" lvl="0" indent="0">
              <a:buNone/>
            </a:pPr>
            <a:endParaRPr lang="en-US" sz="1800" dirty="0"/>
          </a:p>
          <a:p>
            <a:r>
              <a:rPr lang="en-US" sz="1800" dirty="0"/>
              <a:t>Continual professional learning, and growth in instructional effectiveness</a:t>
            </a:r>
          </a:p>
          <a:p>
            <a:pPr marL="0" indent="0">
              <a:buNone/>
            </a:pPr>
            <a:endParaRPr lang="en-US" sz="1800" dirty="0"/>
          </a:p>
          <a:p>
            <a:r>
              <a:rPr lang="en-US" sz="1800" dirty="0"/>
              <a:t>Reinforce understanding of lessons goals and objectives for individual students</a:t>
            </a:r>
          </a:p>
          <a:p>
            <a:pPr marL="0" indent="0">
              <a:buNone/>
            </a:pPr>
            <a:endParaRPr lang="en-US" sz="1800" dirty="0"/>
          </a:p>
          <a:p>
            <a:r>
              <a:rPr lang="en-US" sz="1800" dirty="0"/>
              <a:t>Accelerate the process of second language acquisition through understandable instructional input </a:t>
            </a:r>
          </a:p>
          <a:p>
            <a:pPr marL="0" indent="0">
              <a:buNone/>
            </a:pPr>
            <a:endParaRPr lang="en-US" sz="1800" dirty="0"/>
          </a:p>
          <a:p>
            <a:r>
              <a:rPr lang="en-US" sz="1800" dirty="0"/>
              <a:t>Stimulate English learning students stamina  and participation as they interact with native English speakers</a:t>
            </a:r>
          </a:p>
        </p:txBody>
      </p:sp>
    </p:spTree>
    <p:extLst>
      <p:ext uri="{BB962C8B-B14F-4D97-AF65-F5344CB8AC3E}">
        <p14:creationId xmlns:p14="http://schemas.microsoft.com/office/powerpoint/2010/main" val="1429316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 Task Analysis Process</a:t>
            </a:r>
          </a:p>
        </p:txBody>
      </p:sp>
    </p:spTree>
    <p:extLst>
      <p:ext uri="{BB962C8B-B14F-4D97-AF65-F5344CB8AC3E}">
        <p14:creationId xmlns:p14="http://schemas.microsoft.com/office/powerpoint/2010/main" val="3015531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Process</a:t>
            </a:r>
            <a:endParaRPr lang="en-US" dirty="0"/>
          </a:p>
        </p:txBody>
      </p:sp>
      <p:sp>
        <p:nvSpPr>
          <p:cNvPr id="3" name="Content Placeholder 2"/>
          <p:cNvSpPr>
            <a:spLocks noGrp="1"/>
          </p:cNvSpPr>
          <p:nvPr>
            <p:ph sz="quarter" idx="10"/>
          </p:nvPr>
        </p:nvSpPr>
        <p:spPr/>
        <p:txBody>
          <a:bodyPr/>
          <a:lstStyle/>
          <a:p>
            <a:pPr marL="0" lvl="0" indent="0">
              <a:buNone/>
            </a:pPr>
            <a:endParaRPr lang="en-US" sz="1800" dirty="0"/>
          </a:p>
          <a:p>
            <a:pPr marL="746125" lvl="0" indent="-231775"/>
            <a:r>
              <a:rPr lang="en-US" sz="1800" dirty="0"/>
              <a:t>Identify essential learning for entire Guidebook unit</a:t>
            </a:r>
          </a:p>
          <a:p>
            <a:pPr marL="746125" lvl="0" indent="-231775"/>
            <a:r>
              <a:rPr lang="en-US" sz="1800" dirty="0"/>
              <a:t>Identify language demands in lessons</a:t>
            </a:r>
          </a:p>
          <a:p>
            <a:pPr marL="746125" lvl="0" indent="-231775"/>
            <a:r>
              <a:rPr lang="en-US" sz="1800" dirty="0"/>
              <a:t>Analyze strategies and lesson materials created for each lesson</a:t>
            </a:r>
          </a:p>
          <a:p>
            <a:pPr marL="746125" lvl="0" indent="-231775"/>
            <a:r>
              <a:rPr lang="en-US" sz="1800" dirty="0"/>
              <a:t>Look through the EL lens to identify points in lesson where a scaffold for the EL will be needed</a:t>
            </a:r>
          </a:p>
          <a:p>
            <a:pPr marL="746125" lvl="0" indent="-231775"/>
            <a:r>
              <a:rPr lang="en-US" sz="1800" dirty="0"/>
              <a:t>Adapt existing materials or add support resources</a:t>
            </a:r>
          </a:p>
          <a:p>
            <a:pPr marL="746125" lvl="0" indent="-231775"/>
            <a:r>
              <a:rPr lang="en-US" sz="1800" dirty="0"/>
              <a:t>Maintain a tight alignment with current lesson flow and resources</a:t>
            </a:r>
          </a:p>
          <a:p>
            <a:pPr marL="746125" lvl="0" indent="-231775"/>
            <a:r>
              <a:rPr lang="en-US" sz="1800" dirty="0"/>
              <a:t>Select scaffolds that are easy to implement but effective in its intention</a:t>
            </a:r>
          </a:p>
          <a:p>
            <a:pPr marL="514350" lvl="0" indent="0">
              <a:buNone/>
            </a:pPr>
            <a:r>
              <a:rPr lang="en-US" sz="1800" dirty="0"/>
              <a:t>(Draw from those listed in the Diverse Learner Guide)</a:t>
            </a:r>
          </a:p>
        </p:txBody>
      </p:sp>
    </p:spTree>
    <p:extLst>
      <p:ext uri="{BB962C8B-B14F-4D97-AF65-F5344CB8AC3E}">
        <p14:creationId xmlns:p14="http://schemas.microsoft.com/office/powerpoint/2010/main" val="3862075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lgn="ctr">
              <a:buNone/>
            </a:pPr>
            <a:endParaRPr lang="en-US" sz="3200" dirty="0"/>
          </a:p>
          <a:p>
            <a:pPr marL="0" indent="0" algn="ctr">
              <a:buNone/>
            </a:pPr>
            <a:endParaRPr lang="en-US" sz="3200" dirty="0"/>
          </a:p>
          <a:p>
            <a:pPr marL="0" indent="0" algn="ctr">
              <a:buNone/>
            </a:pPr>
            <a:r>
              <a:rPr lang="en-US" sz="3200" i="1" dirty="0"/>
              <a:t>“Our EL’s achievement is directly related to my ability to scaffold learning experiences.”</a:t>
            </a:r>
          </a:p>
          <a:p>
            <a:endParaRPr lang="en-US" dirty="0"/>
          </a:p>
        </p:txBody>
      </p:sp>
      <p:sp>
        <p:nvSpPr>
          <p:cNvPr id="3" name="Title 2"/>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624324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Scaffolding</a:t>
            </a:r>
          </a:p>
        </p:txBody>
      </p:sp>
      <p:sp>
        <p:nvSpPr>
          <p:cNvPr id="5" name="Content Placeholder 4"/>
          <p:cNvSpPr>
            <a:spLocks noGrp="1"/>
          </p:cNvSpPr>
          <p:nvPr>
            <p:ph sz="quarter" idx="10"/>
          </p:nvPr>
        </p:nvSpPr>
        <p:spPr>
          <a:xfrm>
            <a:off x="152400" y="1143000"/>
            <a:ext cx="2514600" cy="3543300"/>
          </a:xfrm>
        </p:spPr>
        <p:txBody>
          <a:bodyPr/>
          <a:lstStyle/>
          <a:p>
            <a:r>
              <a:rPr lang="en-US" dirty="0"/>
              <a:t>A gradual increase of student independence.</a:t>
            </a:r>
          </a:p>
        </p:txBody>
      </p:sp>
      <p:pic>
        <p:nvPicPr>
          <p:cNvPr id="6" name="Picture 4" descr="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518" t="32222" r="26297" b="29260"/>
          <a:stretch/>
        </p:blipFill>
        <p:spPr bwMode="auto">
          <a:xfrm>
            <a:off x="3657600" y="1142999"/>
            <a:ext cx="4419600" cy="3482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949993"/>
      </p:ext>
    </p:extLst>
  </p:cSld>
  <p:clrMapOvr>
    <a:masterClrMapping/>
  </p:clrMapOvr>
</p:sld>
</file>

<file path=ppt/theme/theme1.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6911</TotalTime>
  <Words>2011</Words>
  <Application>Microsoft Office PowerPoint</Application>
  <PresentationFormat>On-screen Show (16:9)</PresentationFormat>
  <Paragraphs>385</Paragraphs>
  <Slides>38</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Links</vt:lpstr>
      </vt:variant>
      <vt:variant>
        <vt:i4>1</vt:i4>
      </vt:variant>
      <vt:variant>
        <vt:lpstr>Slide Titles</vt:lpstr>
      </vt:variant>
      <vt:variant>
        <vt:i4>38</vt:i4>
      </vt:variant>
    </vt:vector>
  </HeadingPairs>
  <TitlesOfParts>
    <vt:vector size="44" baseType="lpstr">
      <vt:lpstr>Arial</vt:lpstr>
      <vt:lpstr>Calibri</vt:lpstr>
      <vt:lpstr>Times New Roman</vt:lpstr>
      <vt:lpstr>Trebuchet MS</vt:lpstr>
      <vt:lpstr>LA Believes</vt:lpstr>
      <vt:lpstr>file:///E:\Lesson%2032%20Planning%20Template.docx</vt:lpstr>
      <vt:lpstr>ELA Guidebooks The Birchbark House Scaffolds for English Learners Michelle Linares, Jennifer Guzzardi, Alexandra Horner, Jolene England T-057 – Sessions 565-566</vt:lpstr>
      <vt:lpstr>Session Objectives</vt:lpstr>
      <vt:lpstr>ELA Guidebook: Scaffold Writing Project Goals</vt:lpstr>
      <vt:lpstr>Product Goals</vt:lpstr>
      <vt:lpstr>Expected Outcomes of Product</vt:lpstr>
      <vt:lpstr> Task Analysis Process</vt:lpstr>
      <vt:lpstr>Process</vt:lpstr>
      <vt:lpstr>Discussion:</vt:lpstr>
      <vt:lpstr>Scaffolding</vt:lpstr>
      <vt:lpstr>The Birchbark House 5th Grade Team Membership</vt:lpstr>
      <vt:lpstr>The Birchbark House</vt:lpstr>
      <vt:lpstr>The Planning Template</vt:lpstr>
      <vt:lpstr>Lesson 1 Introduction to the Unit</vt:lpstr>
      <vt:lpstr>Lesson 1</vt:lpstr>
      <vt:lpstr>Lesson 1</vt:lpstr>
      <vt:lpstr>Lesson 1</vt:lpstr>
      <vt:lpstr>Lesson 1</vt:lpstr>
      <vt:lpstr>Lesson 1</vt:lpstr>
      <vt:lpstr>Lesson 1</vt:lpstr>
      <vt:lpstr>Lesson 1</vt:lpstr>
      <vt:lpstr>Lesson 16 Cold Read Task</vt:lpstr>
      <vt:lpstr>Lesson Information </vt:lpstr>
      <vt:lpstr>Lesson 16</vt:lpstr>
      <vt:lpstr>Lesson 16</vt:lpstr>
      <vt:lpstr>Activity</vt:lpstr>
      <vt:lpstr>Lesson 16</vt:lpstr>
      <vt:lpstr>Lesson 16</vt:lpstr>
      <vt:lpstr>Lesson 32 Analyze and Extend</vt:lpstr>
      <vt:lpstr>Lesson Information</vt:lpstr>
      <vt:lpstr>Lesson 32</vt:lpstr>
      <vt:lpstr>Lesson 32</vt:lpstr>
      <vt:lpstr>Lesson 32</vt:lpstr>
      <vt:lpstr>Lesson 32</vt:lpstr>
      <vt:lpstr>ACTIVITY</vt:lpstr>
      <vt:lpstr>Links to handouts and complete lessons will be provided upon request at rbelina@ou.edu </vt:lpstr>
      <vt:lpstr>Next Steps</vt:lpstr>
      <vt:lpstr>Thank you!</vt:lpstr>
      <vt:lpstr>Questions?</vt:lpstr>
    </vt:vector>
  </TitlesOfParts>
  <Company>LDOE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Team Training  Opening Session</dc:title>
  <dc:creator>Louisiana Department of Education</dc:creator>
  <cp:lastModifiedBy>Carolyn Jones</cp:lastModifiedBy>
  <cp:revision>316</cp:revision>
  <dcterms:created xsi:type="dcterms:W3CDTF">2012-07-26T15:41:14Z</dcterms:created>
  <dcterms:modified xsi:type="dcterms:W3CDTF">2018-11-12T21:12:25Z</dcterms:modified>
</cp:coreProperties>
</file>