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72"/>
  </p:normalViewPr>
  <p:slideViewPr>
    <p:cSldViewPr snapToGrid="0" snapToObjects="1">
      <p:cViewPr varScale="1">
        <p:scale>
          <a:sx n="84" d="100"/>
          <a:sy n="84" d="100"/>
        </p:scale>
        <p:origin x="11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7DF30-A7B3-B04D-B594-F00CFCD8998E}" type="datetimeFigureOut">
              <a:rPr lang="en-US" smtClean="0"/>
              <a:t>10/27/19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90C01-57C2-C248-98E7-9F0C3073CFFB}" type="slidenum">
              <a:rPr lang="en-US" smtClean="0"/>
              <a:t>‹#›</a:t>
            </a:fld>
            <a:endParaRPr lang="en-US"/>
          </a:p>
        </p:txBody>
      </p:sp>
    </p:spTree>
    <p:extLst>
      <p:ext uri="{BB962C8B-B14F-4D97-AF65-F5344CB8AC3E}">
        <p14:creationId xmlns:p14="http://schemas.microsoft.com/office/powerpoint/2010/main" val="254227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Obama did not ban the national anthem during sporting events. It’s important when assessing the validity of a story you see online to look at the source closely. At first glance, the story here </a:t>
            </a:r>
            <a:r>
              <a:rPr lang="en-US" i="1" dirty="0"/>
              <a:t>appears</a:t>
            </a:r>
            <a:r>
              <a:rPr lang="en-US" dirty="0"/>
              <a:t> to be from the credible news organization ABC News, but the details indicate otherwise. If a logo seems “off,” or a web address has extra letters tacked on to the “.com,” you’re probably looking at something from a non-credible source.</a:t>
            </a:r>
          </a:p>
        </p:txBody>
      </p:sp>
      <p:sp>
        <p:nvSpPr>
          <p:cNvPr id="4" name="Slide Number Placeholder 3"/>
          <p:cNvSpPr>
            <a:spLocks noGrp="1"/>
          </p:cNvSpPr>
          <p:nvPr>
            <p:ph type="sldNum" sz="quarter" idx="5"/>
          </p:nvPr>
        </p:nvSpPr>
        <p:spPr/>
        <p:txBody>
          <a:bodyPr/>
          <a:lstStyle/>
          <a:p>
            <a:fld id="{4E390C01-57C2-C248-98E7-9F0C3073CFFB}" type="slidenum">
              <a:rPr lang="en-US" smtClean="0"/>
              <a:t>7</a:t>
            </a:fld>
            <a:endParaRPr lang="en-US"/>
          </a:p>
        </p:txBody>
      </p:sp>
    </p:spTree>
    <p:extLst>
      <p:ext uri="{BB962C8B-B14F-4D97-AF65-F5344CB8AC3E}">
        <p14:creationId xmlns:p14="http://schemas.microsoft.com/office/powerpoint/2010/main" val="272429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There are many websites like </a:t>
            </a:r>
            <a:r>
              <a:rPr lang="en-US" i="1" dirty="0"/>
              <a:t>The Onion</a:t>
            </a:r>
            <a:r>
              <a:rPr lang="en-US" dirty="0"/>
              <a:t> that spread false headlines for the sake of humor throughout social media. Some disclose that they’re satirical and farcical (usually in the About Us section), while others do not. When you see a shocking or unusual headline, poke around and see whether you can validate it by finding the same story on other credible sources.</a:t>
            </a:r>
          </a:p>
        </p:txBody>
      </p:sp>
      <p:sp>
        <p:nvSpPr>
          <p:cNvPr id="4" name="Slide Number Placeholder 3"/>
          <p:cNvSpPr>
            <a:spLocks noGrp="1"/>
          </p:cNvSpPr>
          <p:nvPr>
            <p:ph type="sldNum" sz="quarter" idx="5"/>
          </p:nvPr>
        </p:nvSpPr>
        <p:spPr/>
        <p:txBody>
          <a:bodyPr/>
          <a:lstStyle/>
          <a:p>
            <a:fld id="{4E390C01-57C2-C248-98E7-9F0C3073CFFB}" type="slidenum">
              <a:rPr lang="en-US" smtClean="0"/>
              <a:t>8</a:t>
            </a:fld>
            <a:endParaRPr lang="en-US"/>
          </a:p>
        </p:txBody>
      </p:sp>
    </p:spTree>
    <p:extLst>
      <p:ext uri="{BB962C8B-B14F-4D97-AF65-F5344CB8AC3E}">
        <p14:creationId xmlns:p14="http://schemas.microsoft.com/office/powerpoint/2010/main" val="257693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Always check your sources. </a:t>
            </a:r>
            <a:r>
              <a:rPr lang="en-US" dirty="0" err="1"/>
              <a:t>Infowars.com</a:t>
            </a:r>
            <a:r>
              <a:rPr lang="en-US" dirty="0"/>
              <a:t> has a history of touting conspiracy theories, while The Guardian is known for journalism, having won a Pulitzer Prize for public service.</a:t>
            </a:r>
          </a:p>
        </p:txBody>
      </p:sp>
      <p:sp>
        <p:nvSpPr>
          <p:cNvPr id="4" name="Slide Number Placeholder 3"/>
          <p:cNvSpPr>
            <a:spLocks noGrp="1"/>
          </p:cNvSpPr>
          <p:nvPr>
            <p:ph type="sldNum" sz="quarter" idx="5"/>
          </p:nvPr>
        </p:nvSpPr>
        <p:spPr/>
        <p:txBody>
          <a:bodyPr/>
          <a:lstStyle/>
          <a:p>
            <a:fld id="{4E390C01-57C2-C248-98E7-9F0C3073CFFB}" type="slidenum">
              <a:rPr lang="en-US" smtClean="0"/>
              <a:t>9</a:t>
            </a:fld>
            <a:endParaRPr lang="en-US"/>
          </a:p>
        </p:txBody>
      </p:sp>
    </p:spTree>
    <p:extLst>
      <p:ext uri="{BB962C8B-B14F-4D97-AF65-F5344CB8AC3E}">
        <p14:creationId xmlns:p14="http://schemas.microsoft.com/office/powerpoint/2010/main" val="244767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When a headline seems surprising or outrageous, always do some digging. If several other well-respected news outlets are reporting the same story, it’s likely trustworthy information. On the other hand, if you evaluate the evidence and cannot find credible corroboration you can be pretty sure it’s false—this is the case with the claim that Speaker Ryan has expressly confirmed Obama illegally wiretapped Trump.</a:t>
            </a:r>
          </a:p>
        </p:txBody>
      </p:sp>
      <p:sp>
        <p:nvSpPr>
          <p:cNvPr id="4" name="Slide Number Placeholder 3"/>
          <p:cNvSpPr>
            <a:spLocks noGrp="1"/>
          </p:cNvSpPr>
          <p:nvPr>
            <p:ph type="sldNum" sz="quarter" idx="5"/>
          </p:nvPr>
        </p:nvSpPr>
        <p:spPr/>
        <p:txBody>
          <a:bodyPr/>
          <a:lstStyle/>
          <a:p>
            <a:fld id="{4E390C01-57C2-C248-98E7-9F0C3073CFFB}" type="slidenum">
              <a:rPr lang="en-US" smtClean="0"/>
              <a:t>10</a:t>
            </a:fld>
            <a:endParaRPr lang="en-US"/>
          </a:p>
        </p:txBody>
      </p:sp>
    </p:spTree>
    <p:extLst>
      <p:ext uri="{BB962C8B-B14F-4D97-AF65-F5344CB8AC3E}">
        <p14:creationId xmlns:p14="http://schemas.microsoft.com/office/powerpoint/2010/main" val="358209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Justin </a:t>
            </a:r>
            <a:r>
              <a:rPr lang="en-US" dirty="0" err="1"/>
              <a:t>Beiber</a:t>
            </a:r>
            <a:r>
              <a:rPr lang="en-US" dirty="0"/>
              <a:t> is</a:t>
            </a:r>
            <a:r>
              <a:rPr lang="en-US" i="1" dirty="0"/>
              <a:t> not</a:t>
            </a:r>
            <a:r>
              <a:rPr lang="en-US" dirty="0"/>
              <a:t> being considered as ambassador to the US. Burrard Street Journal is not a mainstream media outlet. Trustworthy accounts tend to be recognizable, have tens of thousands of followers and are verified by Twitter with a blue check mark in the profile.</a:t>
            </a:r>
          </a:p>
        </p:txBody>
      </p:sp>
      <p:sp>
        <p:nvSpPr>
          <p:cNvPr id="4" name="Slide Number Placeholder 3"/>
          <p:cNvSpPr>
            <a:spLocks noGrp="1"/>
          </p:cNvSpPr>
          <p:nvPr>
            <p:ph type="sldNum" sz="quarter" idx="5"/>
          </p:nvPr>
        </p:nvSpPr>
        <p:spPr/>
        <p:txBody>
          <a:bodyPr/>
          <a:lstStyle/>
          <a:p>
            <a:fld id="{4E390C01-57C2-C248-98E7-9F0C3073CFFB}" type="slidenum">
              <a:rPr lang="en-US" smtClean="0"/>
              <a:t>11</a:t>
            </a:fld>
            <a:endParaRPr lang="en-US"/>
          </a:p>
        </p:txBody>
      </p:sp>
    </p:spTree>
    <p:extLst>
      <p:ext uri="{BB962C8B-B14F-4D97-AF65-F5344CB8AC3E}">
        <p14:creationId xmlns:p14="http://schemas.microsoft.com/office/powerpoint/2010/main" val="169765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ews</a:t>
            </a:r>
            <a:r>
              <a:rPr lang="en-US" dirty="0"/>
              <a:t> organizations need money in order to run. Some of those funds come from reader subscriptions, while much of it comes from advertisers. Thus, some of the content even on reputable news sites is “sponsored,” which means it’s written to represent a given company or product—not written objectively by the news organization. While the </a:t>
            </a:r>
            <a:r>
              <a:rPr lang="en-US" i="1" dirty="0"/>
              <a:t>Washington Post</a:t>
            </a:r>
            <a:r>
              <a:rPr lang="en-US" dirty="0"/>
              <a:t> piece may read like a typical news article, it is disclosed as “Content From Bank of America.” Keep an eye out for disclosures like this when reading online.</a:t>
            </a:r>
          </a:p>
        </p:txBody>
      </p:sp>
      <p:sp>
        <p:nvSpPr>
          <p:cNvPr id="4" name="Slide Number Placeholder 3"/>
          <p:cNvSpPr>
            <a:spLocks noGrp="1"/>
          </p:cNvSpPr>
          <p:nvPr>
            <p:ph type="sldNum" sz="quarter" idx="5"/>
          </p:nvPr>
        </p:nvSpPr>
        <p:spPr/>
        <p:txBody>
          <a:bodyPr/>
          <a:lstStyle/>
          <a:p>
            <a:fld id="{4E390C01-57C2-C248-98E7-9F0C3073CFFB}" type="slidenum">
              <a:rPr lang="en-US" smtClean="0"/>
              <a:t>12</a:t>
            </a:fld>
            <a:endParaRPr lang="en-US"/>
          </a:p>
        </p:txBody>
      </p:sp>
    </p:spTree>
    <p:extLst>
      <p:ext uri="{BB962C8B-B14F-4D97-AF65-F5344CB8AC3E}">
        <p14:creationId xmlns:p14="http://schemas.microsoft.com/office/powerpoint/2010/main" val="410732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www.foxnews.com</a:t>
            </a:r>
            <a:r>
              <a:rPr lang="en-US" dirty="0"/>
              <a:t>/politics/trump-targets-four-freshman-house-members-pelosi-in-sunady-tweet-storm</a:t>
            </a:r>
          </a:p>
          <a:p>
            <a:endParaRPr lang="en-US" dirty="0"/>
          </a:p>
          <a:p>
            <a:r>
              <a:rPr lang="en-US" dirty="0"/>
              <a:t>https://</a:t>
            </a:r>
            <a:r>
              <a:rPr lang="en-US" dirty="0" err="1"/>
              <a:t>www.cnn.com</a:t>
            </a:r>
            <a:r>
              <a:rPr lang="en-US" dirty="0"/>
              <a:t>/2019/07/14/politics/</a:t>
            </a:r>
            <a:r>
              <a:rPr lang="en-US" dirty="0" err="1"/>
              <a:t>donald</a:t>
            </a:r>
            <a:r>
              <a:rPr lang="en-US" dirty="0"/>
              <a:t>-trump-tweets-democratic-congresswomen-race-nationalities/</a:t>
            </a:r>
            <a:r>
              <a:rPr lang="en-US" dirty="0" err="1"/>
              <a:t>index.html</a:t>
            </a:r>
            <a:endParaRPr lang="en-US" dirty="0"/>
          </a:p>
        </p:txBody>
      </p:sp>
      <p:sp>
        <p:nvSpPr>
          <p:cNvPr id="4" name="Slide Number Placeholder 3"/>
          <p:cNvSpPr>
            <a:spLocks noGrp="1"/>
          </p:cNvSpPr>
          <p:nvPr>
            <p:ph type="sldNum" sz="quarter" idx="5"/>
          </p:nvPr>
        </p:nvSpPr>
        <p:spPr/>
        <p:txBody>
          <a:bodyPr/>
          <a:lstStyle/>
          <a:p>
            <a:fld id="{4E390C01-57C2-C248-98E7-9F0C3073CFFB}" type="slidenum">
              <a:rPr lang="en-US" smtClean="0"/>
              <a:t>13</a:t>
            </a:fld>
            <a:endParaRPr lang="en-US"/>
          </a:p>
        </p:txBody>
      </p:sp>
    </p:spTree>
    <p:extLst>
      <p:ext uri="{BB962C8B-B14F-4D97-AF65-F5344CB8AC3E}">
        <p14:creationId xmlns:p14="http://schemas.microsoft.com/office/powerpoint/2010/main" val="376712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shouldn’t give so much homework: need time with friends and family, focus on health like cooking healthy foods and go to the gym, decrease the stress of university</a:t>
            </a:r>
          </a:p>
          <a:p>
            <a:endParaRPr lang="en-US" dirty="0"/>
          </a:p>
          <a:p>
            <a:r>
              <a:rPr lang="en-US" dirty="0"/>
              <a:t>Give transition phrases (day 21 of upp0036)</a:t>
            </a:r>
          </a:p>
        </p:txBody>
      </p:sp>
      <p:sp>
        <p:nvSpPr>
          <p:cNvPr id="4" name="Slide Number Placeholder 3"/>
          <p:cNvSpPr>
            <a:spLocks noGrp="1"/>
          </p:cNvSpPr>
          <p:nvPr>
            <p:ph type="sldNum" sz="quarter" idx="5"/>
          </p:nvPr>
        </p:nvSpPr>
        <p:spPr/>
        <p:txBody>
          <a:bodyPr/>
          <a:lstStyle/>
          <a:p>
            <a:fld id="{4E390C01-57C2-C248-98E7-9F0C3073CFFB}" type="slidenum">
              <a:rPr lang="en-US" smtClean="0"/>
              <a:t>14</a:t>
            </a:fld>
            <a:endParaRPr lang="en-US"/>
          </a:p>
        </p:txBody>
      </p:sp>
    </p:spTree>
    <p:extLst>
      <p:ext uri="{BB962C8B-B14F-4D97-AF65-F5344CB8AC3E}">
        <p14:creationId xmlns:p14="http://schemas.microsoft.com/office/powerpoint/2010/main" val="94800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10/27/19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10/27/19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10/27/19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10/27/19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10/27/19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mronline.org/2019/08/08/the-squad-vs-trump-and-pelos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theconversation.com/quotas-on-the-nose-thats-the-view-from-male-australian-ceos-35910"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wl.excelsior.edu/argument-and-critical-thinking/modes-of-persuasion/modes-of-persuasion-ethos/"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doubtnews.com/tag/mediabias/"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List_of_cities_in_Ivory_Coas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hemoderatevoice.com/opinion-worried-about-fake-news-online-heres-how-to-tell-if-its-legit/" TargetMode="External"/><Relationship Id="rId2" Type="http://schemas.openxmlformats.org/officeDocument/2006/relationships/image" Target="../media/image8.jpg"/><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s://www.channelone.com/feature/quiz-can-you-spot-the-fake-news-sto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D795CF-5F70-4821-BB11-0B2B8FCCD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B1AC31-0B6C-4781-BA06-16BE17F8A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B0B018-1075-914B-AB32-0296F67F2902}"/>
              </a:ext>
            </a:extLst>
          </p:cNvPr>
          <p:cNvSpPr>
            <a:spLocks noGrp="1"/>
          </p:cNvSpPr>
          <p:nvPr>
            <p:ph type="ctrTitle"/>
          </p:nvPr>
        </p:nvSpPr>
        <p:spPr>
          <a:xfrm>
            <a:off x="4579243" y="1419225"/>
            <a:ext cx="6798608" cy="2085869"/>
          </a:xfrm>
        </p:spPr>
        <p:txBody>
          <a:bodyPr>
            <a:normAutofit/>
          </a:bodyPr>
          <a:lstStyle/>
          <a:p>
            <a:r>
              <a:rPr lang="en-US" sz="3600">
                <a:solidFill>
                  <a:srgbClr val="FFFFFF"/>
                </a:solidFill>
              </a:rPr>
              <a:t>Bias, Persuasion, and Fake news</a:t>
            </a:r>
          </a:p>
        </p:txBody>
      </p:sp>
      <p:sp>
        <p:nvSpPr>
          <p:cNvPr id="3" name="Subtitle 2">
            <a:extLst>
              <a:ext uri="{FF2B5EF4-FFF2-40B4-BE49-F238E27FC236}">
                <a16:creationId xmlns:a16="http://schemas.microsoft.com/office/drawing/2014/main" id="{73D7A34A-31E5-ED4F-965B-FE62DCEF5DED}"/>
              </a:ext>
            </a:extLst>
          </p:cNvPr>
          <p:cNvSpPr>
            <a:spLocks noGrp="1"/>
          </p:cNvSpPr>
          <p:nvPr>
            <p:ph type="subTitle" idx="1"/>
          </p:nvPr>
        </p:nvSpPr>
        <p:spPr>
          <a:xfrm>
            <a:off x="4579243" y="3505095"/>
            <a:ext cx="6798608" cy="1733655"/>
          </a:xfrm>
        </p:spPr>
        <p:txBody>
          <a:bodyPr>
            <a:normAutofit/>
          </a:bodyPr>
          <a:lstStyle/>
          <a:p>
            <a:r>
              <a:rPr lang="en-US" sz="1600" dirty="0">
                <a:solidFill>
                  <a:srgbClr val="EBEBEB"/>
                </a:solidFill>
              </a:rPr>
              <a:t>Katelyn Howard</a:t>
            </a:r>
            <a:endParaRPr lang="en-US" dirty="0">
              <a:solidFill>
                <a:srgbClr val="EBEBEB"/>
              </a:solidFill>
            </a:endParaRPr>
          </a:p>
          <a:p>
            <a:r>
              <a:rPr lang="en-US" sz="1600" dirty="0" err="1">
                <a:solidFill>
                  <a:srgbClr val="EBEBEB"/>
                </a:solidFill>
              </a:rPr>
              <a:t>esl</a:t>
            </a:r>
            <a:r>
              <a:rPr lang="en-US" sz="1600" dirty="0">
                <a:solidFill>
                  <a:srgbClr val="EBEBEB"/>
                </a:solidFill>
              </a:rPr>
              <a:t> specialist</a:t>
            </a:r>
          </a:p>
          <a:p>
            <a:r>
              <a:rPr lang="en-US" dirty="0">
                <a:solidFill>
                  <a:srgbClr val="EBEBEB"/>
                </a:solidFill>
              </a:rPr>
              <a:t>University of Louisiana at Lafayette </a:t>
            </a:r>
            <a:endParaRPr lang="en-US" sz="1600" dirty="0">
              <a:solidFill>
                <a:srgbClr val="EBEBEB"/>
              </a:solidFill>
            </a:endParaRPr>
          </a:p>
          <a:p>
            <a:r>
              <a:rPr lang="en-US" sz="1600" dirty="0" err="1">
                <a:solidFill>
                  <a:srgbClr val="EBEBEB"/>
                </a:solidFill>
              </a:rPr>
              <a:t>Latesol</a:t>
            </a:r>
            <a:r>
              <a:rPr lang="en-US" sz="1600" dirty="0">
                <a:solidFill>
                  <a:srgbClr val="EBEBEB"/>
                </a:solidFill>
              </a:rPr>
              <a:t> 2019</a:t>
            </a:r>
          </a:p>
        </p:txBody>
      </p:sp>
      <p:pic>
        <p:nvPicPr>
          <p:cNvPr id="7" name="Graphic 6" descr="Newspaper">
            <a:extLst>
              <a:ext uri="{FF2B5EF4-FFF2-40B4-BE49-F238E27FC236}">
                <a16:creationId xmlns:a16="http://schemas.microsoft.com/office/drawing/2014/main" id="{66871561-877C-4C00-AF8F-D99032A569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299" y="2010616"/>
            <a:ext cx="3058835" cy="3058835"/>
          </a:xfrm>
          <a:prstGeom prst="rect">
            <a:avLst/>
          </a:prstGeom>
        </p:spPr>
      </p:pic>
    </p:spTree>
    <p:extLst>
      <p:ext uri="{BB962C8B-B14F-4D97-AF65-F5344CB8AC3E}">
        <p14:creationId xmlns:p14="http://schemas.microsoft.com/office/powerpoint/2010/main" val="67400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CB78-26AD-614C-88DA-537290292A6A}"/>
              </a:ext>
            </a:extLst>
          </p:cNvPr>
          <p:cNvSpPr>
            <a:spLocks noGrp="1"/>
          </p:cNvSpPr>
          <p:nvPr>
            <p:ph type="title"/>
          </p:nvPr>
        </p:nvSpPr>
        <p:spPr/>
        <p:txBody>
          <a:bodyPr/>
          <a:lstStyle/>
          <a:p>
            <a:r>
              <a:rPr lang="en-US" dirty="0"/>
              <a:t>Which story is fake?</a:t>
            </a:r>
          </a:p>
        </p:txBody>
      </p:sp>
      <p:pic>
        <p:nvPicPr>
          <p:cNvPr id="5" name="Content Placeholder 4">
            <a:extLst>
              <a:ext uri="{FF2B5EF4-FFF2-40B4-BE49-F238E27FC236}">
                <a16:creationId xmlns:a16="http://schemas.microsoft.com/office/drawing/2014/main" id="{851BA88E-AD3F-3A41-A95A-11400AD2AFE7}"/>
              </a:ext>
            </a:extLst>
          </p:cNvPr>
          <p:cNvPicPr>
            <a:picLocks noGrp="1" noChangeAspect="1"/>
          </p:cNvPicPr>
          <p:nvPr>
            <p:ph idx="1"/>
          </p:nvPr>
        </p:nvPicPr>
        <p:blipFill>
          <a:blip r:embed="rId3"/>
          <a:stretch>
            <a:fillRect/>
          </a:stretch>
        </p:blipFill>
        <p:spPr>
          <a:xfrm>
            <a:off x="1524361" y="2181225"/>
            <a:ext cx="9143278" cy="3678238"/>
          </a:xfrm>
        </p:spPr>
      </p:pic>
    </p:spTree>
    <p:extLst>
      <p:ext uri="{BB962C8B-B14F-4D97-AF65-F5344CB8AC3E}">
        <p14:creationId xmlns:p14="http://schemas.microsoft.com/office/powerpoint/2010/main" val="323179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2470-0F92-2449-A2BD-6D6060F2B46D}"/>
              </a:ext>
            </a:extLst>
          </p:cNvPr>
          <p:cNvSpPr>
            <a:spLocks noGrp="1"/>
          </p:cNvSpPr>
          <p:nvPr>
            <p:ph type="title"/>
          </p:nvPr>
        </p:nvSpPr>
        <p:spPr/>
        <p:txBody>
          <a:bodyPr/>
          <a:lstStyle/>
          <a:p>
            <a:r>
              <a:rPr lang="en-US" dirty="0"/>
              <a:t>Which story is fake?</a:t>
            </a:r>
          </a:p>
        </p:txBody>
      </p:sp>
      <p:pic>
        <p:nvPicPr>
          <p:cNvPr id="5" name="Content Placeholder 4">
            <a:extLst>
              <a:ext uri="{FF2B5EF4-FFF2-40B4-BE49-F238E27FC236}">
                <a16:creationId xmlns:a16="http://schemas.microsoft.com/office/drawing/2014/main" id="{AA7AC7DB-C379-C048-BD27-91ADBF81F4A5}"/>
              </a:ext>
            </a:extLst>
          </p:cNvPr>
          <p:cNvPicPr>
            <a:picLocks noGrp="1" noChangeAspect="1"/>
          </p:cNvPicPr>
          <p:nvPr>
            <p:ph idx="1"/>
          </p:nvPr>
        </p:nvPicPr>
        <p:blipFill>
          <a:blip r:embed="rId3"/>
          <a:stretch>
            <a:fillRect/>
          </a:stretch>
        </p:blipFill>
        <p:spPr>
          <a:xfrm>
            <a:off x="1428415" y="2181225"/>
            <a:ext cx="9335170" cy="3678238"/>
          </a:xfrm>
        </p:spPr>
      </p:pic>
    </p:spTree>
    <p:extLst>
      <p:ext uri="{BB962C8B-B14F-4D97-AF65-F5344CB8AC3E}">
        <p14:creationId xmlns:p14="http://schemas.microsoft.com/office/powerpoint/2010/main" val="92796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50F8-C197-5B49-B96E-CC5F5B54E52A}"/>
              </a:ext>
            </a:extLst>
          </p:cNvPr>
          <p:cNvSpPr>
            <a:spLocks noGrp="1"/>
          </p:cNvSpPr>
          <p:nvPr>
            <p:ph type="title"/>
          </p:nvPr>
        </p:nvSpPr>
        <p:spPr/>
        <p:txBody>
          <a:bodyPr/>
          <a:lstStyle/>
          <a:p>
            <a:r>
              <a:rPr lang="en-US" dirty="0"/>
              <a:t>Which story is fake?</a:t>
            </a:r>
          </a:p>
        </p:txBody>
      </p:sp>
      <p:pic>
        <p:nvPicPr>
          <p:cNvPr id="5" name="Content Placeholder 4">
            <a:extLst>
              <a:ext uri="{FF2B5EF4-FFF2-40B4-BE49-F238E27FC236}">
                <a16:creationId xmlns:a16="http://schemas.microsoft.com/office/drawing/2014/main" id="{810D90FE-1C3B-4542-8149-445FBF48CAD7}"/>
              </a:ext>
            </a:extLst>
          </p:cNvPr>
          <p:cNvPicPr>
            <a:picLocks noGrp="1" noChangeAspect="1"/>
          </p:cNvPicPr>
          <p:nvPr>
            <p:ph idx="1"/>
          </p:nvPr>
        </p:nvPicPr>
        <p:blipFill>
          <a:blip r:embed="rId3"/>
          <a:stretch>
            <a:fillRect/>
          </a:stretch>
        </p:blipFill>
        <p:spPr>
          <a:xfrm>
            <a:off x="1492113" y="2181225"/>
            <a:ext cx="9207774" cy="3678238"/>
          </a:xfrm>
        </p:spPr>
      </p:pic>
    </p:spTree>
    <p:extLst>
      <p:ext uri="{BB962C8B-B14F-4D97-AF65-F5344CB8AC3E}">
        <p14:creationId xmlns:p14="http://schemas.microsoft.com/office/powerpoint/2010/main" val="77703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F0A4-1575-0C40-A037-1C746C175E92}"/>
              </a:ext>
            </a:extLst>
          </p:cNvPr>
          <p:cNvSpPr>
            <a:spLocks noGrp="1"/>
          </p:cNvSpPr>
          <p:nvPr>
            <p:ph type="title"/>
          </p:nvPr>
        </p:nvSpPr>
        <p:spPr/>
        <p:txBody>
          <a:bodyPr/>
          <a:lstStyle/>
          <a:p>
            <a:r>
              <a:rPr lang="en-US" dirty="0"/>
              <a:t>Recognizing Author bias</a:t>
            </a:r>
          </a:p>
        </p:txBody>
      </p:sp>
      <p:sp>
        <p:nvSpPr>
          <p:cNvPr id="3" name="Content Placeholder 2">
            <a:extLst>
              <a:ext uri="{FF2B5EF4-FFF2-40B4-BE49-F238E27FC236}">
                <a16:creationId xmlns:a16="http://schemas.microsoft.com/office/drawing/2014/main" id="{124ADD55-4269-D444-A4F3-6E6A9191260F}"/>
              </a:ext>
            </a:extLst>
          </p:cNvPr>
          <p:cNvSpPr>
            <a:spLocks noGrp="1"/>
          </p:cNvSpPr>
          <p:nvPr>
            <p:ph sz="half" idx="1"/>
          </p:nvPr>
        </p:nvSpPr>
        <p:spPr/>
        <p:txBody>
          <a:bodyPr/>
          <a:lstStyle/>
          <a:p>
            <a:r>
              <a:rPr lang="en-US" dirty="0"/>
              <a:t>Provide students with 2 articles or have students go and search for 2 articles on their own</a:t>
            </a:r>
          </a:p>
          <a:p>
            <a:r>
              <a:rPr lang="en-US" dirty="0"/>
              <a:t>The articles must be about the same topic or event</a:t>
            </a:r>
          </a:p>
          <a:p>
            <a:r>
              <a:rPr lang="en-US" dirty="0"/>
              <a:t>Provide a graphic organizer so that students can work to summarize and understand the readings</a:t>
            </a:r>
          </a:p>
          <a:p>
            <a:endParaRPr lang="en-US" dirty="0"/>
          </a:p>
          <a:p>
            <a:r>
              <a:rPr lang="en-US" dirty="0"/>
              <a:t>Have students pay attention to the verbs and adjectives used in the articles</a:t>
            </a:r>
          </a:p>
          <a:p>
            <a:r>
              <a:rPr lang="en-US" dirty="0"/>
              <a:t>Source: </a:t>
            </a:r>
            <a:r>
              <a:rPr lang="en-US" dirty="0" err="1"/>
              <a:t>teachacrosscultures.com</a:t>
            </a:r>
            <a:endParaRPr lang="en-US" dirty="0"/>
          </a:p>
        </p:txBody>
      </p:sp>
      <p:pic>
        <p:nvPicPr>
          <p:cNvPr id="6" name="Content Placeholder 5" descr="MR Online | The Squad vs. Trump and Pelosi">
            <a:extLst>
              <a:ext uri="{FF2B5EF4-FFF2-40B4-BE49-F238E27FC236}">
                <a16:creationId xmlns:a16="http://schemas.microsoft.com/office/drawing/2014/main" id="{DA22BDB2-A04C-8F43-BA95-DAB72CEC8FE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188075" y="2236523"/>
            <a:ext cx="5422900" cy="3615266"/>
          </a:xfrm>
        </p:spPr>
      </p:pic>
      <p:sp>
        <p:nvSpPr>
          <p:cNvPr id="7" name="TextBox 6">
            <a:extLst>
              <a:ext uri="{FF2B5EF4-FFF2-40B4-BE49-F238E27FC236}">
                <a16:creationId xmlns:a16="http://schemas.microsoft.com/office/drawing/2014/main" id="{A3F7EA35-A8BA-7B4C-9A4C-CD59BAFE1298}"/>
              </a:ext>
            </a:extLst>
          </p:cNvPr>
          <p:cNvSpPr txBox="1"/>
          <p:nvPr/>
        </p:nvSpPr>
        <p:spPr>
          <a:xfrm>
            <a:off x="6188075" y="5851789"/>
            <a:ext cx="5422900" cy="230832"/>
          </a:xfrm>
          <a:prstGeom prst="rect">
            <a:avLst/>
          </a:prstGeom>
          <a:noFill/>
        </p:spPr>
        <p:txBody>
          <a:bodyPr wrap="square" rtlCol="0">
            <a:spAutoFit/>
          </a:bodyPr>
          <a:lstStyle/>
          <a:p>
            <a:r>
              <a:rPr lang="en-US" sz="900">
                <a:hlinkClick r:id="rId4" tooltip="https://mronline.org/2019/08/08/the-squad-vs-trump-and-pelosi/"/>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81763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CF1D-D005-504A-B6F9-E68079E62E1D}"/>
              </a:ext>
            </a:extLst>
          </p:cNvPr>
          <p:cNvSpPr>
            <a:spLocks noGrp="1"/>
          </p:cNvSpPr>
          <p:nvPr>
            <p:ph type="title"/>
          </p:nvPr>
        </p:nvSpPr>
        <p:spPr/>
        <p:txBody>
          <a:bodyPr/>
          <a:lstStyle/>
          <a:p>
            <a:r>
              <a:rPr lang="en-US" dirty="0"/>
              <a:t>Have students produce fake news </a:t>
            </a:r>
            <a:r>
              <a:rPr lang="en-US" dirty="0">
                <a:sym typeface="Wingdings" pitchFamily="2" charset="2"/>
              </a:rPr>
              <a:t></a:t>
            </a:r>
            <a:endParaRPr lang="en-US" dirty="0"/>
          </a:p>
        </p:txBody>
      </p:sp>
      <p:pic>
        <p:nvPicPr>
          <p:cNvPr id="6" name="Content Placeholder 5">
            <a:extLst>
              <a:ext uri="{FF2B5EF4-FFF2-40B4-BE49-F238E27FC236}">
                <a16:creationId xmlns:a16="http://schemas.microsoft.com/office/drawing/2014/main" id="{563894B6-8893-E940-AF98-E9B5F21B33C6}"/>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7409128" y="2227263"/>
            <a:ext cx="2980793" cy="3633787"/>
          </a:xfrm>
          <a:prstGeom prst="rect">
            <a:avLst/>
          </a:prstGeom>
        </p:spPr>
      </p:pic>
      <p:sp>
        <p:nvSpPr>
          <p:cNvPr id="8" name="Content Placeholder 7">
            <a:extLst>
              <a:ext uri="{FF2B5EF4-FFF2-40B4-BE49-F238E27FC236}">
                <a16:creationId xmlns:a16="http://schemas.microsoft.com/office/drawing/2014/main" id="{2A9668A6-BFD3-254A-B746-08E3EC827869}"/>
              </a:ext>
            </a:extLst>
          </p:cNvPr>
          <p:cNvSpPr>
            <a:spLocks noGrp="1"/>
          </p:cNvSpPr>
          <p:nvPr>
            <p:ph sz="half" idx="1"/>
          </p:nvPr>
        </p:nvSpPr>
        <p:spPr/>
        <p:txBody>
          <a:bodyPr/>
          <a:lstStyle/>
          <a:p>
            <a:r>
              <a:rPr lang="en-US" dirty="0"/>
              <a:t>Brainstorm Problems and Solutions </a:t>
            </a:r>
          </a:p>
          <a:p>
            <a:r>
              <a:rPr lang="en-US" dirty="0"/>
              <a:t>Have students create persuasive arguments to support the solution to their problem</a:t>
            </a:r>
          </a:p>
          <a:p>
            <a:r>
              <a:rPr lang="en-US" dirty="0"/>
              <a:t>Source: </a:t>
            </a:r>
            <a:r>
              <a:rPr lang="en-US" dirty="0" err="1"/>
              <a:t>OneStopEnglish</a:t>
            </a:r>
            <a:r>
              <a:rPr lang="en-US" dirty="0"/>
              <a:t>, Lorie Mattox IUGB</a:t>
            </a:r>
          </a:p>
        </p:txBody>
      </p:sp>
    </p:spTree>
    <p:extLst>
      <p:ext uri="{BB962C8B-B14F-4D97-AF65-F5344CB8AC3E}">
        <p14:creationId xmlns:p14="http://schemas.microsoft.com/office/powerpoint/2010/main" val="285376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5F54-A2B5-2F45-8AC8-00ED7B932C67}"/>
              </a:ext>
            </a:extLst>
          </p:cNvPr>
          <p:cNvSpPr>
            <a:spLocks noGrp="1"/>
          </p:cNvSpPr>
          <p:nvPr>
            <p:ph type="title"/>
          </p:nvPr>
        </p:nvSpPr>
        <p:spPr/>
        <p:txBody>
          <a:bodyPr/>
          <a:lstStyle/>
          <a:p>
            <a:r>
              <a:rPr lang="en-US" dirty="0"/>
              <a:t>Student example from ivory coast</a:t>
            </a:r>
          </a:p>
        </p:txBody>
      </p:sp>
      <p:pic>
        <p:nvPicPr>
          <p:cNvPr id="7" name="Content Placeholder 6">
            <a:extLst>
              <a:ext uri="{FF2B5EF4-FFF2-40B4-BE49-F238E27FC236}">
                <a16:creationId xmlns:a16="http://schemas.microsoft.com/office/drawing/2014/main" id="{CCA94051-70C1-3D4A-B47E-F5F62A20A76E}"/>
              </a:ext>
            </a:extLst>
          </p:cNvPr>
          <p:cNvPicPr>
            <a:picLocks noGrp="1" noChangeAspect="1"/>
          </p:cNvPicPr>
          <p:nvPr>
            <p:ph sz="half" idx="1"/>
          </p:nvPr>
        </p:nvPicPr>
        <p:blipFill>
          <a:blip r:embed="rId2"/>
          <a:stretch>
            <a:fillRect/>
          </a:stretch>
        </p:blipFill>
        <p:spPr>
          <a:xfrm>
            <a:off x="1468166" y="2227263"/>
            <a:ext cx="3648618" cy="3633787"/>
          </a:xfrm>
        </p:spPr>
      </p:pic>
      <p:pic>
        <p:nvPicPr>
          <p:cNvPr id="9" name="Content Placeholder 8">
            <a:extLst>
              <a:ext uri="{FF2B5EF4-FFF2-40B4-BE49-F238E27FC236}">
                <a16:creationId xmlns:a16="http://schemas.microsoft.com/office/drawing/2014/main" id="{7E1936E9-AF52-F24D-9E3A-5FA9D2DBC63F}"/>
              </a:ext>
            </a:extLst>
          </p:cNvPr>
          <p:cNvPicPr>
            <a:picLocks noGrp="1" noChangeAspect="1"/>
          </p:cNvPicPr>
          <p:nvPr>
            <p:ph sz="half" idx="2"/>
          </p:nvPr>
        </p:nvPicPr>
        <p:blipFill>
          <a:blip r:embed="rId3"/>
          <a:stretch>
            <a:fillRect/>
          </a:stretch>
        </p:blipFill>
        <p:spPr>
          <a:xfrm>
            <a:off x="6896588" y="2227263"/>
            <a:ext cx="4005874" cy="3633787"/>
          </a:xfrm>
        </p:spPr>
      </p:pic>
    </p:spTree>
    <p:extLst>
      <p:ext uri="{BB962C8B-B14F-4D97-AF65-F5344CB8AC3E}">
        <p14:creationId xmlns:p14="http://schemas.microsoft.com/office/powerpoint/2010/main" val="68711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7237-4B1D-E946-B1FF-5E23F2345476}"/>
              </a:ext>
            </a:extLst>
          </p:cNvPr>
          <p:cNvSpPr>
            <a:spLocks noGrp="1"/>
          </p:cNvSpPr>
          <p:nvPr>
            <p:ph type="title"/>
          </p:nvPr>
        </p:nvSpPr>
        <p:spPr/>
        <p:txBody>
          <a:bodyPr/>
          <a:lstStyle/>
          <a:p>
            <a:r>
              <a:rPr lang="en-US" dirty="0"/>
              <a:t>How can we integrate these ideas?</a:t>
            </a:r>
          </a:p>
        </p:txBody>
      </p:sp>
      <p:sp>
        <p:nvSpPr>
          <p:cNvPr id="3" name="Text Placeholder 2">
            <a:extLst>
              <a:ext uri="{FF2B5EF4-FFF2-40B4-BE49-F238E27FC236}">
                <a16:creationId xmlns:a16="http://schemas.microsoft.com/office/drawing/2014/main" id="{94EF70F1-9CD5-E74E-9633-BD0B3173CB39}"/>
              </a:ext>
            </a:extLst>
          </p:cNvPr>
          <p:cNvSpPr>
            <a:spLocks noGrp="1"/>
          </p:cNvSpPr>
          <p:nvPr>
            <p:ph type="body" idx="1"/>
          </p:nvPr>
        </p:nvSpPr>
        <p:spPr/>
        <p:txBody>
          <a:bodyPr/>
          <a:lstStyle/>
          <a:p>
            <a:r>
              <a:rPr lang="en-US" dirty="0"/>
              <a:t>IEP/Higher Education</a:t>
            </a:r>
          </a:p>
        </p:txBody>
      </p:sp>
      <p:sp>
        <p:nvSpPr>
          <p:cNvPr id="4" name="Content Placeholder 3">
            <a:extLst>
              <a:ext uri="{FF2B5EF4-FFF2-40B4-BE49-F238E27FC236}">
                <a16:creationId xmlns:a16="http://schemas.microsoft.com/office/drawing/2014/main" id="{B72F75E4-0AC0-F744-9E8A-018A19116257}"/>
              </a:ext>
            </a:extLst>
          </p:cNvPr>
          <p:cNvSpPr>
            <a:spLocks noGrp="1"/>
          </p:cNvSpPr>
          <p:nvPr>
            <p:ph sz="half" idx="2"/>
          </p:nvPr>
        </p:nvSpPr>
        <p:spPr/>
        <p:txBody>
          <a:bodyPr/>
          <a:lstStyle/>
          <a:p>
            <a:r>
              <a:rPr lang="en-US" dirty="0"/>
              <a:t>Selecting sources for research papers and/or presentations</a:t>
            </a:r>
          </a:p>
          <a:p>
            <a:r>
              <a:rPr lang="en-US" dirty="0"/>
              <a:t>Learning about persuasive language for writing or speaking</a:t>
            </a:r>
          </a:p>
        </p:txBody>
      </p:sp>
      <p:sp>
        <p:nvSpPr>
          <p:cNvPr id="5" name="Text Placeholder 4">
            <a:extLst>
              <a:ext uri="{FF2B5EF4-FFF2-40B4-BE49-F238E27FC236}">
                <a16:creationId xmlns:a16="http://schemas.microsoft.com/office/drawing/2014/main" id="{73F6C9B9-51B9-F74C-B00E-5D3AEA4FFD00}"/>
              </a:ext>
            </a:extLst>
          </p:cNvPr>
          <p:cNvSpPr>
            <a:spLocks noGrp="1"/>
          </p:cNvSpPr>
          <p:nvPr>
            <p:ph type="body" sz="quarter" idx="3"/>
          </p:nvPr>
        </p:nvSpPr>
        <p:spPr/>
        <p:txBody>
          <a:bodyPr/>
          <a:lstStyle/>
          <a:p>
            <a:r>
              <a:rPr lang="en-US" dirty="0"/>
              <a:t>Adult Education</a:t>
            </a:r>
          </a:p>
        </p:txBody>
      </p:sp>
      <p:sp>
        <p:nvSpPr>
          <p:cNvPr id="6" name="Content Placeholder 5">
            <a:extLst>
              <a:ext uri="{FF2B5EF4-FFF2-40B4-BE49-F238E27FC236}">
                <a16:creationId xmlns:a16="http://schemas.microsoft.com/office/drawing/2014/main" id="{0EB92D62-DB97-414B-8E11-920FB1328878}"/>
              </a:ext>
            </a:extLst>
          </p:cNvPr>
          <p:cNvSpPr>
            <a:spLocks noGrp="1"/>
          </p:cNvSpPr>
          <p:nvPr>
            <p:ph sz="quarter" idx="4"/>
          </p:nvPr>
        </p:nvSpPr>
        <p:spPr/>
        <p:txBody>
          <a:bodyPr/>
          <a:lstStyle/>
          <a:p>
            <a:r>
              <a:rPr lang="en-US" dirty="0"/>
              <a:t>Navigating political season</a:t>
            </a:r>
          </a:p>
          <a:p>
            <a:r>
              <a:rPr lang="en-US" dirty="0"/>
              <a:t>Health and Wellness websites</a:t>
            </a:r>
          </a:p>
        </p:txBody>
      </p:sp>
    </p:spTree>
    <p:extLst>
      <p:ext uri="{BB962C8B-B14F-4D97-AF65-F5344CB8AC3E}">
        <p14:creationId xmlns:p14="http://schemas.microsoft.com/office/powerpoint/2010/main" val="215688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E841-710E-A04F-AE38-44B5305A997D}"/>
              </a:ext>
            </a:extLst>
          </p:cNvPr>
          <p:cNvSpPr>
            <a:spLocks noGrp="1"/>
          </p:cNvSpPr>
          <p:nvPr>
            <p:ph type="title"/>
          </p:nvPr>
        </p:nvSpPr>
        <p:spPr/>
        <p:txBody>
          <a:bodyPr/>
          <a:lstStyle/>
          <a:p>
            <a:r>
              <a:rPr lang="en-US" dirty="0"/>
              <a:t>What is Bias?</a:t>
            </a:r>
          </a:p>
        </p:txBody>
      </p:sp>
      <p:sp>
        <p:nvSpPr>
          <p:cNvPr id="4" name="Content Placeholder 3">
            <a:extLst>
              <a:ext uri="{FF2B5EF4-FFF2-40B4-BE49-F238E27FC236}">
                <a16:creationId xmlns:a16="http://schemas.microsoft.com/office/drawing/2014/main" id="{546D81B2-1271-3B4B-AEC5-7E842ABB2E5D}"/>
              </a:ext>
            </a:extLst>
          </p:cNvPr>
          <p:cNvSpPr>
            <a:spLocks noGrp="1"/>
          </p:cNvSpPr>
          <p:nvPr>
            <p:ph sz="half" idx="1"/>
          </p:nvPr>
        </p:nvSpPr>
        <p:spPr/>
        <p:txBody>
          <a:bodyPr/>
          <a:lstStyle/>
          <a:p>
            <a:r>
              <a:rPr lang="en-US" i="1" dirty="0"/>
              <a:t>(Noun) </a:t>
            </a:r>
            <a:r>
              <a:rPr lang="en-US" dirty="0"/>
              <a:t>prejudice in favor of or against one thing, person, or group compared with another, usually in a way considered to be unfair.</a:t>
            </a:r>
          </a:p>
          <a:p>
            <a:r>
              <a:rPr lang="en-US" i="1" dirty="0"/>
              <a:t>(Verb) </a:t>
            </a:r>
            <a:r>
              <a:rPr lang="en-US" dirty="0"/>
              <a:t>cause to feel or show inclination or prejudice for or against someone or something.</a:t>
            </a:r>
          </a:p>
          <a:p>
            <a:endParaRPr lang="en-US" dirty="0"/>
          </a:p>
          <a:p>
            <a:endParaRPr lang="en-US" dirty="0"/>
          </a:p>
        </p:txBody>
      </p:sp>
      <p:pic>
        <p:nvPicPr>
          <p:cNvPr id="7" name="Content Placeholder 6" descr="Quotas on the nose: that's the view from male Australian CEOs">
            <a:extLst>
              <a:ext uri="{FF2B5EF4-FFF2-40B4-BE49-F238E27FC236}">
                <a16:creationId xmlns:a16="http://schemas.microsoft.com/office/drawing/2014/main" id="{365222D4-3F16-8244-A533-6571DA7D9B07}"/>
              </a:ext>
            </a:extLst>
          </p:cNvPr>
          <p:cNvPicPr>
            <a:picLocks noGrp="1" noChangeAspect="1"/>
          </p:cNvPicPr>
          <p:nvPr>
            <p:ph sz="half" idx="2"/>
          </p:nvPr>
        </p:nvPicPr>
        <p:blipFill>
          <a:blip r:embed="rId2">
            <a:duotone>
              <a:schemeClr val="accent1">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6835775" y="2709371"/>
            <a:ext cx="4775032" cy="2350785"/>
          </a:xfrm>
        </p:spPr>
      </p:pic>
      <p:sp>
        <p:nvSpPr>
          <p:cNvPr id="8" name="TextBox 7">
            <a:extLst>
              <a:ext uri="{FF2B5EF4-FFF2-40B4-BE49-F238E27FC236}">
                <a16:creationId xmlns:a16="http://schemas.microsoft.com/office/drawing/2014/main" id="{D7F44F39-FE14-D946-B3EA-F04934FCB7D9}"/>
              </a:ext>
            </a:extLst>
          </p:cNvPr>
          <p:cNvSpPr txBox="1"/>
          <p:nvPr/>
        </p:nvSpPr>
        <p:spPr>
          <a:xfrm>
            <a:off x="6835775" y="5060156"/>
            <a:ext cx="4127500" cy="230832"/>
          </a:xfrm>
          <a:prstGeom prst="rect">
            <a:avLst/>
          </a:prstGeom>
          <a:noFill/>
        </p:spPr>
        <p:txBody>
          <a:bodyPr wrap="square" rtlCol="0">
            <a:spAutoFit/>
          </a:bodyPr>
          <a:lstStyle/>
          <a:p>
            <a:r>
              <a:rPr lang="en-US" sz="900">
                <a:hlinkClick r:id="rId3" tooltip="http://theconversation.com/quotas-on-the-nose-thats-the-view-from-male-australian-ceos-35910"/>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273003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4AA5-6DCD-6740-A27F-6AFC210CFD72}"/>
              </a:ext>
            </a:extLst>
          </p:cNvPr>
          <p:cNvSpPr>
            <a:spLocks noGrp="1"/>
          </p:cNvSpPr>
          <p:nvPr>
            <p:ph type="title"/>
          </p:nvPr>
        </p:nvSpPr>
        <p:spPr/>
        <p:txBody>
          <a:bodyPr/>
          <a:lstStyle/>
          <a:p>
            <a:r>
              <a:rPr lang="en-US" dirty="0"/>
              <a:t>What is persuasion?</a:t>
            </a:r>
          </a:p>
        </p:txBody>
      </p:sp>
      <p:sp>
        <p:nvSpPr>
          <p:cNvPr id="3" name="Content Placeholder 2">
            <a:extLst>
              <a:ext uri="{FF2B5EF4-FFF2-40B4-BE49-F238E27FC236}">
                <a16:creationId xmlns:a16="http://schemas.microsoft.com/office/drawing/2014/main" id="{CEC793C7-608C-F549-B70D-3E4C81801960}"/>
              </a:ext>
            </a:extLst>
          </p:cNvPr>
          <p:cNvSpPr>
            <a:spLocks noGrp="1"/>
          </p:cNvSpPr>
          <p:nvPr>
            <p:ph sz="half" idx="1"/>
          </p:nvPr>
        </p:nvSpPr>
        <p:spPr/>
        <p:txBody>
          <a:bodyPr/>
          <a:lstStyle/>
          <a:p>
            <a:r>
              <a:rPr lang="en-US" i="1" dirty="0"/>
              <a:t>(Noun) </a:t>
            </a:r>
            <a:r>
              <a:rPr lang="en-US" dirty="0"/>
              <a:t>the action or fact of persuading someone or of being persuaded to do or believe something.</a:t>
            </a:r>
          </a:p>
          <a:p>
            <a:endParaRPr lang="en-US" dirty="0"/>
          </a:p>
        </p:txBody>
      </p:sp>
      <p:pic>
        <p:nvPicPr>
          <p:cNvPr id="6" name="Content Placeholder 5" descr="Ethos - Excelsior College OWL">
            <a:extLst>
              <a:ext uri="{FF2B5EF4-FFF2-40B4-BE49-F238E27FC236}">
                <a16:creationId xmlns:a16="http://schemas.microsoft.com/office/drawing/2014/main" id="{09F096D4-8ADE-3D4B-BC77-4B5F4216072F}"/>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796910" y="2227263"/>
            <a:ext cx="4205229" cy="3633787"/>
          </a:xfrm>
        </p:spPr>
      </p:pic>
      <p:sp>
        <p:nvSpPr>
          <p:cNvPr id="7" name="TextBox 6">
            <a:extLst>
              <a:ext uri="{FF2B5EF4-FFF2-40B4-BE49-F238E27FC236}">
                <a16:creationId xmlns:a16="http://schemas.microsoft.com/office/drawing/2014/main" id="{F0F12CF0-C49A-FF49-BD0F-F52797C95FFE}"/>
              </a:ext>
            </a:extLst>
          </p:cNvPr>
          <p:cNvSpPr txBox="1"/>
          <p:nvPr/>
        </p:nvSpPr>
        <p:spPr>
          <a:xfrm>
            <a:off x="6796910" y="5861050"/>
            <a:ext cx="4205229" cy="230832"/>
          </a:xfrm>
          <a:prstGeom prst="rect">
            <a:avLst/>
          </a:prstGeom>
          <a:noFill/>
        </p:spPr>
        <p:txBody>
          <a:bodyPr wrap="square" rtlCol="0">
            <a:spAutoFit/>
          </a:bodyPr>
          <a:lstStyle/>
          <a:p>
            <a:r>
              <a:rPr lang="en-US" sz="900">
                <a:hlinkClick r:id="rId3" tooltip="https://owl.excelsior.edu/argument-and-critical-thinking/modes-of-persuasion/modes-of-persuasion-etho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29836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B384-C115-0342-A3D6-81AB9749B20D}"/>
              </a:ext>
            </a:extLst>
          </p:cNvPr>
          <p:cNvSpPr>
            <a:spLocks noGrp="1"/>
          </p:cNvSpPr>
          <p:nvPr>
            <p:ph type="title"/>
          </p:nvPr>
        </p:nvSpPr>
        <p:spPr>
          <a:xfrm>
            <a:off x="581193" y="729658"/>
            <a:ext cx="11029616" cy="988332"/>
          </a:xfrm>
        </p:spPr>
        <p:txBody>
          <a:bodyPr/>
          <a:lstStyle/>
          <a:p>
            <a:r>
              <a:rPr lang="en-US"/>
              <a:t>How is Fake News related to bias and persuasion?</a:t>
            </a:r>
            <a:endParaRPr lang="en-US" dirty="0"/>
          </a:p>
        </p:txBody>
      </p:sp>
      <p:sp>
        <p:nvSpPr>
          <p:cNvPr id="3" name="Content Placeholder 2">
            <a:extLst>
              <a:ext uri="{FF2B5EF4-FFF2-40B4-BE49-F238E27FC236}">
                <a16:creationId xmlns:a16="http://schemas.microsoft.com/office/drawing/2014/main" id="{E717191A-489D-3041-9F1C-5D4D0B39FBAC}"/>
              </a:ext>
            </a:extLst>
          </p:cNvPr>
          <p:cNvSpPr>
            <a:spLocks noGrp="1"/>
          </p:cNvSpPr>
          <p:nvPr>
            <p:ph sz="half" idx="1"/>
          </p:nvPr>
        </p:nvSpPr>
        <p:spPr>
          <a:xfrm>
            <a:off x="581193" y="2228003"/>
            <a:ext cx="5422390" cy="3633047"/>
          </a:xfrm>
        </p:spPr>
        <p:txBody>
          <a:bodyPr/>
          <a:lstStyle/>
          <a:p>
            <a:r>
              <a:rPr lang="en-US" i="1" dirty="0"/>
              <a:t>(Noun) </a:t>
            </a:r>
            <a:r>
              <a:rPr lang="en-US" dirty="0"/>
              <a:t>false stories that appear to be news, spread on the internet or using other media, usually created to influence political views or as a joke</a:t>
            </a:r>
            <a:endParaRPr lang="en-US" i="1" dirty="0"/>
          </a:p>
          <a:p>
            <a:endParaRPr lang="en-US" dirty="0"/>
          </a:p>
        </p:txBody>
      </p:sp>
      <p:pic>
        <p:nvPicPr>
          <p:cNvPr id="11" name="Content Placeholder 10" descr="#MediaBias Archives - Redoubt News">
            <a:extLst>
              <a:ext uri="{FF2B5EF4-FFF2-40B4-BE49-F238E27FC236}">
                <a16:creationId xmlns:a16="http://schemas.microsoft.com/office/drawing/2014/main" id="{F15503DF-D272-C64E-B82E-B9366383706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188075" y="2522969"/>
            <a:ext cx="5422900" cy="3042375"/>
          </a:xfrm>
        </p:spPr>
      </p:pic>
      <p:sp>
        <p:nvSpPr>
          <p:cNvPr id="12" name="TextBox 11">
            <a:extLst>
              <a:ext uri="{FF2B5EF4-FFF2-40B4-BE49-F238E27FC236}">
                <a16:creationId xmlns:a16="http://schemas.microsoft.com/office/drawing/2014/main" id="{DB1EB74B-A5DF-7845-8590-612E3ACF7862}"/>
              </a:ext>
            </a:extLst>
          </p:cNvPr>
          <p:cNvSpPr txBox="1"/>
          <p:nvPr/>
        </p:nvSpPr>
        <p:spPr>
          <a:xfrm>
            <a:off x="6188075" y="5565344"/>
            <a:ext cx="5422900" cy="230832"/>
          </a:xfrm>
          <a:prstGeom prst="rect">
            <a:avLst/>
          </a:prstGeom>
          <a:noFill/>
        </p:spPr>
        <p:txBody>
          <a:bodyPr wrap="square" rtlCol="0">
            <a:spAutoFit/>
          </a:bodyPr>
          <a:lstStyle/>
          <a:p>
            <a:r>
              <a:rPr lang="en-US" sz="900">
                <a:hlinkClick r:id="rId3" tooltip="https://redoubtnews.com/tag/mediabia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06132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42CB-543B-7041-B9C3-3698436C0237}"/>
              </a:ext>
            </a:extLst>
          </p:cNvPr>
          <p:cNvSpPr>
            <a:spLocks noGrp="1"/>
          </p:cNvSpPr>
          <p:nvPr>
            <p:ph type="title"/>
          </p:nvPr>
        </p:nvSpPr>
        <p:spPr/>
        <p:txBody>
          <a:bodyPr/>
          <a:lstStyle/>
          <a:p>
            <a:r>
              <a:rPr lang="en-US" dirty="0"/>
              <a:t>Why is this important for our students?</a:t>
            </a:r>
          </a:p>
        </p:txBody>
      </p:sp>
      <p:sp>
        <p:nvSpPr>
          <p:cNvPr id="15" name="Text Placeholder 14">
            <a:extLst>
              <a:ext uri="{FF2B5EF4-FFF2-40B4-BE49-F238E27FC236}">
                <a16:creationId xmlns:a16="http://schemas.microsoft.com/office/drawing/2014/main" id="{3021E636-49E8-5546-B9CA-682EE18AD933}"/>
              </a:ext>
            </a:extLst>
          </p:cNvPr>
          <p:cNvSpPr>
            <a:spLocks noGrp="1"/>
          </p:cNvSpPr>
          <p:nvPr>
            <p:ph type="body" idx="1"/>
          </p:nvPr>
        </p:nvSpPr>
        <p:spPr/>
        <p:txBody>
          <a:bodyPr/>
          <a:lstStyle/>
          <a:p>
            <a:r>
              <a:rPr lang="en-US" dirty="0"/>
              <a:t>Teaching in Côte d’Ivoire</a:t>
            </a:r>
          </a:p>
        </p:txBody>
      </p:sp>
      <p:sp>
        <p:nvSpPr>
          <p:cNvPr id="16" name="Text Placeholder 15">
            <a:extLst>
              <a:ext uri="{FF2B5EF4-FFF2-40B4-BE49-F238E27FC236}">
                <a16:creationId xmlns:a16="http://schemas.microsoft.com/office/drawing/2014/main" id="{C108977A-B900-814C-98F1-8D46FC366F83}"/>
              </a:ext>
            </a:extLst>
          </p:cNvPr>
          <p:cNvSpPr>
            <a:spLocks noGrp="1"/>
          </p:cNvSpPr>
          <p:nvPr>
            <p:ph type="body" sz="quarter" idx="3"/>
          </p:nvPr>
        </p:nvSpPr>
        <p:spPr/>
        <p:txBody>
          <a:bodyPr/>
          <a:lstStyle/>
          <a:p>
            <a:r>
              <a:rPr lang="en-US" dirty="0"/>
              <a:t>Teaching in Louisiana</a:t>
            </a:r>
          </a:p>
        </p:txBody>
      </p:sp>
      <p:pic>
        <p:nvPicPr>
          <p:cNvPr id="14" name="Content Placeholder 13">
            <a:extLst>
              <a:ext uri="{FF2B5EF4-FFF2-40B4-BE49-F238E27FC236}">
                <a16:creationId xmlns:a16="http://schemas.microsoft.com/office/drawing/2014/main" id="{D6703D7C-2683-574E-BC8D-24C48733BE90}"/>
              </a:ext>
            </a:extLst>
          </p:cNvPr>
          <p:cNvPicPr>
            <a:picLocks noGrp="1" noChangeAspect="1"/>
          </p:cNvPicPr>
          <p:nvPr>
            <p:ph sz="quarter" idx="4"/>
          </p:nvPr>
        </p:nvPicPr>
        <p:blipFill>
          <a:blip r:embed="rId2"/>
          <a:stretch>
            <a:fillRect/>
          </a:stretch>
        </p:blipFill>
        <p:spPr>
          <a:xfrm>
            <a:off x="7358844" y="2925763"/>
            <a:ext cx="3111525" cy="2935287"/>
          </a:xfrm>
        </p:spPr>
      </p:pic>
      <p:pic>
        <p:nvPicPr>
          <p:cNvPr id="20" name="Content Placeholder 19" descr="List of cities in Ivory Coast - Wikipedia">
            <a:extLst>
              <a:ext uri="{FF2B5EF4-FFF2-40B4-BE49-F238E27FC236}">
                <a16:creationId xmlns:a16="http://schemas.microsoft.com/office/drawing/2014/main" id="{548DD251-2C11-5442-BA8B-97958AAB679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1908324" y="2925763"/>
            <a:ext cx="2738140" cy="2935287"/>
          </a:xfrm>
        </p:spPr>
      </p:pic>
      <p:sp>
        <p:nvSpPr>
          <p:cNvPr id="21" name="TextBox 20">
            <a:extLst>
              <a:ext uri="{FF2B5EF4-FFF2-40B4-BE49-F238E27FC236}">
                <a16:creationId xmlns:a16="http://schemas.microsoft.com/office/drawing/2014/main" id="{883C5030-089C-DE4C-B6DC-2F102CCD4DF8}"/>
              </a:ext>
            </a:extLst>
          </p:cNvPr>
          <p:cNvSpPr txBox="1"/>
          <p:nvPr/>
        </p:nvSpPr>
        <p:spPr>
          <a:xfrm>
            <a:off x="1908324" y="5861050"/>
            <a:ext cx="2738140" cy="369332"/>
          </a:xfrm>
          <a:prstGeom prst="rect">
            <a:avLst/>
          </a:prstGeom>
          <a:noFill/>
        </p:spPr>
        <p:txBody>
          <a:bodyPr wrap="square" rtlCol="0">
            <a:spAutoFit/>
          </a:bodyPr>
          <a:lstStyle/>
          <a:p>
            <a:r>
              <a:rPr lang="en-US" sz="900">
                <a:hlinkClick r:id="rId4" tooltip="https://en.wikipedia.org/wiki/List_of_cities_in_Ivory_Coast"/>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5579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9332-7B11-0643-ACB2-1E39D96D3E6A}"/>
              </a:ext>
            </a:extLst>
          </p:cNvPr>
          <p:cNvSpPr>
            <a:spLocks noGrp="1"/>
          </p:cNvSpPr>
          <p:nvPr>
            <p:ph type="title"/>
          </p:nvPr>
        </p:nvSpPr>
        <p:spPr/>
        <p:txBody>
          <a:bodyPr>
            <a:normAutofit fontScale="90000"/>
          </a:bodyPr>
          <a:lstStyle/>
          <a:p>
            <a:r>
              <a:rPr lang="en-US" dirty="0"/>
              <a:t>Can you spot the fake news?</a:t>
            </a:r>
            <a:br>
              <a:rPr lang="en-US" dirty="0"/>
            </a:br>
            <a:r>
              <a:rPr lang="en-US" dirty="0"/>
              <a:t>Teaching students to identify poor sources</a:t>
            </a:r>
          </a:p>
        </p:txBody>
      </p:sp>
      <p:pic>
        <p:nvPicPr>
          <p:cNvPr id="6" name="Picture Placeholder 5" descr="Worried About Fake News Online? Here’s How to Tell If It’s ...">
            <a:extLst>
              <a:ext uri="{FF2B5EF4-FFF2-40B4-BE49-F238E27FC236}">
                <a16:creationId xmlns:a16="http://schemas.microsoft.com/office/drawing/2014/main" id="{D5D2D30F-E747-3F42-BD3A-2BCC8E0FB646}"/>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21991" b="21991"/>
          <a:stretch>
            <a:fillRect/>
          </a:stretch>
        </p:blipFill>
        <p:spPr>
          <a:xfrm>
            <a:off x="319950" y="594584"/>
            <a:ext cx="11290859" cy="3557252"/>
          </a:xfrm>
        </p:spPr>
      </p:pic>
      <p:sp>
        <p:nvSpPr>
          <p:cNvPr id="4" name="Text Placeholder 3">
            <a:extLst>
              <a:ext uri="{FF2B5EF4-FFF2-40B4-BE49-F238E27FC236}">
                <a16:creationId xmlns:a16="http://schemas.microsoft.com/office/drawing/2014/main" id="{A89D799C-46B0-3049-9ADF-BC7810055D36}"/>
              </a:ext>
            </a:extLst>
          </p:cNvPr>
          <p:cNvSpPr>
            <a:spLocks noGrp="1"/>
          </p:cNvSpPr>
          <p:nvPr>
            <p:ph type="body" sz="half" idx="2"/>
          </p:nvPr>
        </p:nvSpPr>
        <p:spPr/>
        <p:txBody>
          <a:bodyPr/>
          <a:lstStyle/>
          <a:p>
            <a:r>
              <a:rPr lang="en-US" u="sng" dirty="0">
                <a:hlinkClick r:id="rId4"/>
              </a:rPr>
              <a:t>Source: https://www.channelone.com/feature/quiz-can-you-spot-the-fake-news-story/</a:t>
            </a:r>
            <a:r>
              <a:rPr lang="en-US" dirty="0"/>
              <a:t> </a:t>
            </a:r>
          </a:p>
        </p:txBody>
      </p:sp>
      <p:sp>
        <p:nvSpPr>
          <p:cNvPr id="7" name="TextBox 6">
            <a:extLst>
              <a:ext uri="{FF2B5EF4-FFF2-40B4-BE49-F238E27FC236}">
                <a16:creationId xmlns:a16="http://schemas.microsoft.com/office/drawing/2014/main" id="{039D44DA-32FA-1845-8000-821533EE9B54}"/>
              </a:ext>
            </a:extLst>
          </p:cNvPr>
          <p:cNvSpPr txBox="1"/>
          <p:nvPr/>
        </p:nvSpPr>
        <p:spPr>
          <a:xfrm>
            <a:off x="447817" y="4156977"/>
            <a:ext cx="11290859" cy="230832"/>
          </a:xfrm>
          <a:prstGeom prst="rect">
            <a:avLst/>
          </a:prstGeom>
          <a:noFill/>
        </p:spPr>
        <p:txBody>
          <a:bodyPr wrap="square" rtlCol="0">
            <a:spAutoFit/>
          </a:bodyPr>
          <a:lstStyle/>
          <a:p>
            <a:r>
              <a:rPr lang="en-US" sz="900">
                <a:hlinkClick r:id="rId3" tooltip="http://themoderatevoice.com/opinion-worried-about-fake-news-online-heres-how-to-tell-if-its-legit/"/>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37842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AD8B-A358-B646-961E-C56BCB7D2AF6}"/>
              </a:ext>
            </a:extLst>
          </p:cNvPr>
          <p:cNvSpPr>
            <a:spLocks noGrp="1"/>
          </p:cNvSpPr>
          <p:nvPr>
            <p:ph type="title"/>
          </p:nvPr>
        </p:nvSpPr>
        <p:spPr/>
        <p:txBody>
          <a:bodyPr/>
          <a:lstStyle/>
          <a:p>
            <a:r>
              <a:rPr lang="en-US" dirty="0"/>
              <a:t>Which story is fake?</a:t>
            </a:r>
          </a:p>
        </p:txBody>
      </p:sp>
      <p:pic>
        <p:nvPicPr>
          <p:cNvPr id="5" name="Content Placeholder 4">
            <a:extLst>
              <a:ext uri="{FF2B5EF4-FFF2-40B4-BE49-F238E27FC236}">
                <a16:creationId xmlns:a16="http://schemas.microsoft.com/office/drawing/2014/main" id="{E38770BD-E280-F34F-9F0B-0A4101DB1C57}"/>
              </a:ext>
            </a:extLst>
          </p:cNvPr>
          <p:cNvPicPr>
            <a:picLocks noGrp="1" noChangeAspect="1"/>
          </p:cNvPicPr>
          <p:nvPr>
            <p:ph idx="1"/>
          </p:nvPr>
        </p:nvPicPr>
        <p:blipFill>
          <a:blip r:embed="rId3"/>
          <a:stretch>
            <a:fillRect/>
          </a:stretch>
        </p:blipFill>
        <p:spPr>
          <a:xfrm>
            <a:off x="1510302" y="2181225"/>
            <a:ext cx="9171396" cy="3678238"/>
          </a:xfrm>
        </p:spPr>
      </p:pic>
    </p:spTree>
    <p:extLst>
      <p:ext uri="{BB962C8B-B14F-4D97-AF65-F5344CB8AC3E}">
        <p14:creationId xmlns:p14="http://schemas.microsoft.com/office/powerpoint/2010/main" val="370745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6678-3B4A-754D-AC52-233E8CE3A570}"/>
              </a:ext>
            </a:extLst>
          </p:cNvPr>
          <p:cNvSpPr>
            <a:spLocks noGrp="1"/>
          </p:cNvSpPr>
          <p:nvPr>
            <p:ph type="title"/>
          </p:nvPr>
        </p:nvSpPr>
        <p:spPr/>
        <p:txBody>
          <a:bodyPr/>
          <a:lstStyle/>
          <a:p>
            <a:r>
              <a:rPr lang="en-US" dirty="0"/>
              <a:t>Which story is fake?</a:t>
            </a:r>
          </a:p>
        </p:txBody>
      </p:sp>
      <p:pic>
        <p:nvPicPr>
          <p:cNvPr id="5" name="Content Placeholder 4">
            <a:extLst>
              <a:ext uri="{FF2B5EF4-FFF2-40B4-BE49-F238E27FC236}">
                <a16:creationId xmlns:a16="http://schemas.microsoft.com/office/drawing/2014/main" id="{A1EB4032-5CB4-A544-A4F8-2A4E304BBD96}"/>
              </a:ext>
            </a:extLst>
          </p:cNvPr>
          <p:cNvPicPr>
            <a:picLocks noGrp="1" noChangeAspect="1"/>
          </p:cNvPicPr>
          <p:nvPr>
            <p:ph idx="1"/>
          </p:nvPr>
        </p:nvPicPr>
        <p:blipFill>
          <a:blip r:embed="rId3"/>
          <a:stretch>
            <a:fillRect/>
          </a:stretch>
        </p:blipFill>
        <p:spPr>
          <a:xfrm>
            <a:off x="1413858" y="2181225"/>
            <a:ext cx="9364283" cy="3678238"/>
          </a:xfrm>
        </p:spPr>
      </p:pic>
    </p:spTree>
    <p:extLst>
      <p:ext uri="{BB962C8B-B14F-4D97-AF65-F5344CB8AC3E}">
        <p14:creationId xmlns:p14="http://schemas.microsoft.com/office/powerpoint/2010/main" val="77564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3E7E-AB78-D347-831D-C397A63FD651}"/>
              </a:ext>
            </a:extLst>
          </p:cNvPr>
          <p:cNvSpPr>
            <a:spLocks noGrp="1"/>
          </p:cNvSpPr>
          <p:nvPr>
            <p:ph type="title"/>
          </p:nvPr>
        </p:nvSpPr>
        <p:spPr/>
        <p:txBody>
          <a:bodyPr/>
          <a:lstStyle/>
          <a:p>
            <a:r>
              <a:rPr lang="en-US" dirty="0"/>
              <a:t>Which story is fake?</a:t>
            </a:r>
          </a:p>
        </p:txBody>
      </p:sp>
      <p:pic>
        <p:nvPicPr>
          <p:cNvPr id="5" name="Content Placeholder 4">
            <a:extLst>
              <a:ext uri="{FF2B5EF4-FFF2-40B4-BE49-F238E27FC236}">
                <a16:creationId xmlns:a16="http://schemas.microsoft.com/office/drawing/2014/main" id="{652ABEB0-D2E0-774D-99A4-7C4E5DF44F04}"/>
              </a:ext>
            </a:extLst>
          </p:cNvPr>
          <p:cNvPicPr>
            <a:picLocks noGrp="1" noChangeAspect="1"/>
          </p:cNvPicPr>
          <p:nvPr>
            <p:ph idx="1"/>
          </p:nvPr>
        </p:nvPicPr>
        <p:blipFill>
          <a:blip r:embed="rId3"/>
          <a:stretch>
            <a:fillRect/>
          </a:stretch>
        </p:blipFill>
        <p:spPr>
          <a:xfrm>
            <a:off x="1465507" y="2181225"/>
            <a:ext cx="9260985" cy="3678238"/>
          </a:xfrm>
        </p:spPr>
      </p:pic>
    </p:spTree>
    <p:extLst>
      <p:ext uri="{BB962C8B-B14F-4D97-AF65-F5344CB8AC3E}">
        <p14:creationId xmlns:p14="http://schemas.microsoft.com/office/powerpoint/2010/main" val="36503960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Words>
  <Application>Microsoft Macintosh PowerPoint</Application>
  <PresentationFormat>Widescreen</PresentationFormat>
  <Paragraphs>68</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Gill Sans MT</vt:lpstr>
      <vt:lpstr>Wingdings 2</vt:lpstr>
      <vt:lpstr>Dividend</vt:lpstr>
      <vt:lpstr>Bias, Persuasion, and Fake news</vt:lpstr>
      <vt:lpstr>What is Bias?</vt:lpstr>
      <vt:lpstr>What is persuasion?</vt:lpstr>
      <vt:lpstr>How is Fake News related to bias and persuasion?</vt:lpstr>
      <vt:lpstr>Why is this important for our students?</vt:lpstr>
      <vt:lpstr>Can you spot the fake news? Teaching students to identify poor sources</vt:lpstr>
      <vt:lpstr>Which story is fake?</vt:lpstr>
      <vt:lpstr>Which story is fake?</vt:lpstr>
      <vt:lpstr>Which story is fake?</vt:lpstr>
      <vt:lpstr>Which story is fake?</vt:lpstr>
      <vt:lpstr>Which story is fake?</vt:lpstr>
      <vt:lpstr>Which story is fake?</vt:lpstr>
      <vt:lpstr>Recognizing Author bias</vt:lpstr>
      <vt:lpstr>Have students produce fake news </vt:lpstr>
      <vt:lpstr>Student example from ivory coast</vt:lpstr>
      <vt:lpstr>How can we integrate these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 Persuasion, and Fake news</dc:title>
  <dc:creator>Howard, Katelyn M</dc:creator>
  <cp:lastModifiedBy>Howard, Katelyn M</cp:lastModifiedBy>
  <cp:revision>1</cp:revision>
  <dcterms:created xsi:type="dcterms:W3CDTF">2019-10-28T00:53:31Z</dcterms:created>
  <dcterms:modified xsi:type="dcterms:W3CDTF">2019-10-28T00:54:12Z</dcterms:modified>
</cp:coreProperties>
</file>