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2" r:id="rId1"/>
    <p:sldMasterId id="2147483713" r:id="rId2"/>
    <p:sldMasterId id="2147483714" r:id="rId3"/>
    <p:sldMasterId id="2147483715" r:id="rId4"/>
  </p:sldMasterIdLst>
  <p:notesMasterIdLst>
    <p:notesMasterId r:id="rId34"/>
  </p:notesMasterIdLst>
  <p:sldIdLst>
    <p:sldId id="256" r:id="rId5"/>
    <p:sldId id="287" r:id="rId6"/>
    <p:sldId id="257" r:id="rId7"/>
    <p:sldId id="258" r:id="rId8"/>
    <p:sldId id="259" r:id="rId9"/>
    <p:sldId id="260" r:id="rId10"/>
    <p:sldId id="261" r:id="rId11"/>
    <p:sldId id="262" r:id="rId12"/>
    <p:sldId id="263" r:id="rId13"/>
    <p:sldId id="264" r:id="rId14"/>
    <p:sldId id="288" r:id="rId15"/>
    <p:sldId id="289" r:id="rId16"/>
    <p:sldId id="290" r:id="rId17"/>
    <p:sldId id="265" r:id="rId18"/>
    <p:sldId id="266" r:id="rId19"/>
    <p:sldId id="267" r:id="rId20"/>
    <p:sldId id="268" r:id="rId21"/>
    <p:sldId id="269" r:id="rId22"/>
    <p:sldId id="270" r:id="rId23"/>
    <p:sldId id="271" r:id="rId24"/>
    <p:sldId id="272" r:id="rId25"/>
    <p:sldId id="273" r:id="rId26"/>
    <p:sldId id="274" r:id="rId27"/>
    <p:sldId id="275" r:id="rId28"/>
    <p:sldId id="279" r:id="rId29"/>
    <p:sldId id="276" r:id="rId30"/>
    <p:sldId id="277" r:id="rId31"/>
    <p:sldId id="285" r:id="rId32"/>
    <p:sldId id="286"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Century" panose="02040604050505020304" pitchFamily="18" charset="0"/>
      <p:regular r:id="rId39"/>
    </p:embeddedFont>
    <p:embeddedFont>
      <p:font typeface="Century Schoolbook" panose="02040604050505020304" pitchFamily="18"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E238D-CBD7-4B28-B5CC-38CB08F4E546}">
  <a:tblStyle styleId="{2C0E238D-CBD7-4B28-B5CC-38CB08F4E5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94660"/>
  </p:normalViewPr>
  <p:slideViewPr>
    <p:cSldViewPr snapToGrid="0">
      <p:cViewPr varScale="1">
        <p:scale>
          <a:sx n="91" d="100"/>
          <a:sy n="91" d="100"/>
        </p:scale>
        <p:origin x="9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4" name="Google Shape;26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51aaa08de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51aaa08de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651aaa08de_2_7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3c27422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63c27422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0" name="Google Shape;330;g63c27422e9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651aaa08de_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651aaa08de_2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g651aaa08de_2_7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651aaa08de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651aaa08de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651aaa08de_2_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651aaa08de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651aaa08de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g651aaa08de_2_9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651aaa08de_2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651aaa08de_2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g651aaa08de_2_10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5455591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5455591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654555919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651aaa08d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651aaa08d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g651aaa08de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6452b3e7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6452b3e7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6" name="Google Shape;386;g6452b3e74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654d653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654d653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g654d653bcf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63c27422e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63c27422e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600"/>
              <a:buFont typeface="Arial"/>
              <a:buNone/>
            </a:pPr>
            <a:endParaRPr sz="1100" dirty="0">
              <a:solidFill>
                <a:srgbClr val="000000"/>
              </a:solidFill>
            </a:endParaRPr>
          </a:p>
        </p:txBody>
      </p:sp>
      <p:sp>
        <p:nvSpPr>
          <p:cNvPr id="270" name="Google Shape;270;g63c27422e9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654d653bc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654d653bc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g654d653bcf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650f04c20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650f04c20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650f04c20e_0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654d653bc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654d653bc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g654d653bcf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654d653bc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654d653bc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654d653bcf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54a6cc5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654a6cc5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g654a6cc5f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654555919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654555919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g6545559196_0_8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1c88c7676_0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41c88c7676_0_3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52400" lvl="0" indent="0" algn="l" rtl="0">
              <a:lnSpc>
                <a:spcPct val="100000"/>
              </a:lnSpc>
              <a:spcBef>
                <a:spcPts val="1000"/>
              </a:spcBef>
              <a:spcAft>
                <a:spcPts val="1000"/>
              </a:spcAft>
              <a:buClr>
                <a:schemeClr val="dk1"/>
              </a:buClr>
              <a:buSzPts val="1200"/>
              <a:buFont typeface="Calibri"/>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1c88c7676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1c88c7676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2" name="Google Shape;282;g41c88c7676_0_7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63c27422e9_0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63c27422e9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2" name="Google Shape;292;g63c27422e9_0_6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651aaa08de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651aaa08de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g651aaa08de_2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51aaa08de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651aaa08de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651aaa08de_2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651aaa08de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651aaa08de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651aaa08de_2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651aaa08de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651aaa08de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651aaa08de_2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
        <p:cNvGrpSpPr/>
        <p:nvPr/>
      </p:nvGrpSpPr>
      <p:grpSpPr>
        <a:xfrm>
          <a:off x="0" y="0"/>
          <a:ext cx="0" cy="0"/>
          <a:chOff x="0" y="0"/>
          <a:chExt cx="0" cy="0"/>
        </a:xfrm>
      </p:grpSpPr>
      <p:pic>
        <p:nvPicPr>
          <p:cNvPr id="11" name="Google Shape;11;p2"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2" name="Google Shape;12;p2"/>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56"/>
        <p:cNvGrpSpPr/>
        <p:nvPr/>
      </p:nvGrpSpPr>
      <p:grpSpPr>
        <a:xfrm>
          <a:off x="0" y="0"/>
          <a:ext cx="0" cy="0"/>
          <a:chOff x="0" y="0"/>
          <a:chExt cx="0" cy="0"/>
        </a:xfrm>
      </p:grpSpPr>
      <p:pic>
        <p:nvPicPr>
          <p:cNvPr id="57" name="Google Shape;57;p1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58"/>
        <p:cNvGrpSpPr/>
        <p:nvPr/>
      </p:nvGrpSpPr>
      <p:grpSpPr>
        <a:xfrm>
          <a:off x="0" y="0"/>
          <a:ext cx="0" cy="0"/>
          <a:chOff x="0" y="0"/>
          <a:chExt cx="0" cy="0"/>
        </a:xfrm>
      </p:grpSpPr>
      <p:pic>
        <p:nvPicPr>
          <p:cNvPr id="59" name="Google Shape;59;p1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62"/>
        <p:cNvGrpSpPr/>
        <p:nvPr/>
      </p:nvGrpSpPr>
      <p:grpSpPr>
        <a:xfrm>
          <a:off x="0" y="0"/>
          <a:ext cx="0" cy="0"/>
          <a:chOff x="0" y="0"/>
          <a:chExt cx="0" cy="0"/>
        </a:xfrm>
      </p:grpSpPr>
      <p:pic>
        <p:nvPicPr>
          <p:cNvPr id="63" name="Google Shape;63;p14"/>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64"/>
        <p:cNvGrpSpPr/>
        <p:nvPr/>
      </p:nvGrpSpPr>
      <p:grpSpPr>
        <a:xfrm>
          <a:off x="0" y="0"/>
          <a:ext cx="0" cy="0"/>
          <a:chOff x="0" y="0"/>
          <a:chExt cx="0" cy="0"/>
        </a:xfrm>
      </p:grpSpPr>
      <p:pic>
        <p:nvPicPr>
          <p:cNvPr id="65" name="Google Shape;65;p15"/>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66"/>
        <p:cNvGrpSpPr/>
        <p:nvPr/>
      </p:nvGrpSpPr>
      <p:grpSpPr>
        <a:xfrm>
          <a:off x="0" y="0"/>
          <a:ext cx="0" cy="0"/>
          <a:chOff x="0" y="0"/>
          <a:chExt cx="0" cy="0"/>
        </a:xfrm>
      </p:grpSpPr>
      <p:pic>
        <p:nvPicPr>
          <p:cNvPr id="67" name="Google Shape;67;p16"/>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68"/>
        <p:cNvGrpSpPr/>
        <p:nvPr/>
      </p:nvGrpSpPr>
      <p:grpSpPr>
        <a:xfrm>
          <a:off x="0" y="0"/>
          <a:ext cx="0" cy="0"/>
          <a:chOff x="0" y="0"/>
          <a:chExt cx="0" cy="0"/>
        </a:xfrm>
      </p:grpSpPr>
      <p:pic>
        <p:nvPicPr>
          <p:cNvPr id="69" name="Google Shape;69;p17"/>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70"/>
        <p:cNvGrpSpPr/>
        <p:nvPr/>
      </p:nvGrpSpPr>
      <p:grpSpPr>
        <a:xfrm>
          <a:off x="0" y="0"/>
          <a:ext cx="0" cy="0"/>
          <a:chOff x="0" y="0"/>
          <a:chExt cx="0" cy="0"/>
        </a:xfrm>
      </p:grpSpPr>
      <p:pic>
        <p:nvPicPr>
          <p:cNvPr id="71" name="Google Shape;71;p18"/>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72"/>
        <p:cNvGrpSpPr/>
        <p:nvPr/>
      </p:nvGrpSpPr>
      <p:grpSpPr>
        <a:xfrm>
          <a:off x="0" y="0"/>
          <a:ext cx="0" cy="0"/>
          <a:chOff x="0" y="0"/>
          <a:chExt cx="0" cy="0"/>
        </a:xfrm>
      </p:grpSpPr>
      <p:pic>
        <p:nvPicPr>
          <p:cNvPr id="73" name="Google Shape;73;p19"/>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74"/>
        <p:cNvGrpSpPr/>
        <p:nvPr/>
      </p:nvGrpSpPr>
      <p:grpSpPr>
        <a:xfrm>
          <a:off x="0" y="0"/>
          <a:ext cx="0" cy="0"/>
          <a:chOff x="0" y="0"/>
          <a:chExt cx="0" cy="0"/>
        </a:xfrm>
      </p:grpSpPr>
      <p:pic>
        <p:nvPicPr>
          <p:cNvPr id="75" name="Google Shape;75;p2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15" name="Google Shape;15;p3"/>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6" name="Google Shape;16;p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3"/>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76"/>
        <p:cNvGrpSpPr/>
        <p:nvPr/>
      </p:nvGrpSpPr>
      <p:grpSpPr>
        <a:xfrm>
          <a:off x="0" y="0"/>
          <a:ext cx="0" cy="0"/>
          <a:chOff x="0" y="0"/>
          <a:chExt cx="0" cy="0"/>
        </a:xfrm>
      </p:grpSpPr>
      <p:pic>
        <p:nvPicPr>
          <p:cNvPr id="77" name="Google Shape;77;p2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78"/>
        <p:cNvGrpSpPr/>
        <p:nvPr/>
      </p:nvGrpSpPr>
      <p:grpSpPr>
        <a:xfrm>
          <a:off x="0" y="0"/>
          <a:ext cx="0" cy="0"/>
          <a:chOff x="0" y="0"/>
          <a:chExt cx="0" cy="0"/>
        </a:xfrm>
      </p:grpSpPr>
      <p:pic>
        <p:nvPicPr>
          <p:cNvPr id="79" name="Google Shape;79;p2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80"/>
        <p:cNvGrpSpPr/>
        <p:nvPr/>
      </p:nvGrpSpPr>
      <p:grpSpPr>
        <a:xfrm>
          <a:off x="0" y="0"/>
          <a:ext cx="0" cy="0"/>
          <a:chOff x="0" y="0"/>
          <a:chExt cx="0" cy="0"/>
        </a:xfrm>
      </p:grpSpPr>
      <p:pic>
        <p:nvPicPr>
          <p:cNvPr id="81" name="Google Shape;81;p2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83"/>
        <p:cNvGrpSpPr/>
        <p:nvPr/>
      </p:nvGrpSpPr>
      <p:grpSpPr>
        <a:xfrm>
          <a:off x="0" y="0"/>
          <a:ext cx="0" cy="0"/>
          <a:chOff x="0" y="0"/>
          <a:chExt cx="0" cy="0"/>
        </a:xfrm>
      </p:grpSpPr>
      <p:pic>
        <p:nvPicPr>
          <p:cNvPr id="84" name="Google Shape;84;p25"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85" name="Google Shape;85;p25"/>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6"/>
        <p:cNvGrpSpPr/>
        <p:nvPr/>
      </p:nvGrpSpPr>
      <p:grpSpPr>
        <a:xfrm>
          <a:off x="0" y="0"/>
          <a:ext cx="0" cy="0"/>
          <a:chOff x="0" y="0"/>
          <a:chExt cx="0" cy="0"/>
        </a:xfrm>
      </p:grpSpPr>
      <p:pic>
        <p:nvPicPr>
          <p:cNvPr id="87" name="Google Shape;87;p26"/>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88" name="Google Shape;88;p26"/>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89" name="Google Shape;89;p2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0" name="Google Shape;90;p26"/>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2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2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93"/>
        <p:cNvGrpSpPr/>
        <p:nvPr/>
      </p:nvGrpSpPr>
      <p:grpSpPr>
        <a:xfrm>
          <a:off x="0" y="0"/>
          <a:ext cx="0" cy="0"/>
          <a:chOff x="0" y="0"/>
          <a:chExt cx="0" cy="0"/>
        </a:xfrm>
      </p:grpSpPr>
      <p:pic>
        <p:nvPicPr>
          <p:cNvPr id="94" name="Google Shape;94;p27"/>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95" name="Google Shape;95;p2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2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27"/>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2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99" name="Google Shape;99;p2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00" name="Google Shape;100;p27"/>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101" name="Google Shape;101;p2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02"/>
        <p:cNvGrpSpPr/>
        <p:nvPr/>
      </p:nvGrpSpPr>
      <p:grpSpPr>
        <a:xfrm>
          <a:off x="0" y="0"/>
          <a:ext cx="0" cy="0"/>
          <a:chOff x="0" y="0"/>
          <a:chExt cx="0" cy="0"/>
        </a:xfrm>
      </p:grpSpPr>
      <p:pic>
        <p:nvPicPr>
          <p:cNvPr id="103" name="Google Shape;103;p28"/>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04" name="Google Shape;104;p2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2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28"/>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08" name="Google Shape;108;p28"/>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09" name="Google Shape;109;p28"/>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110" name="Google Shape;110;p2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11"/>
        <p:cNvGrpSpPr/>
        <p:nvPr/>
      </p:nvGrpSpPr>
      <p:grpSpPr>
        <a:xfrm>
          <a:off x="0" y="0"/>
          <a:ext cx="0" cy="0"/>
          <a:chOff x="0" y="0"/>
          <a:chExt cx="0" cy="0"/>
        </a:xfrm>
      </p:grpSpPr>
      <p:pic>
        <p:nvPicPr>
          <p:cNvPr id="112" name="Google Shape;112;p29"/>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113" name="Google Shape;113;p29"/>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114" name="Google Shape;114;p29"/>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2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29"/>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29"/>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18"/>
        <p:cNvGrpSpPr/>
        <p:nvPr/>
      </p:nvGrpSpPr>
      <p:grpSpPr>
        <a:xfrm>
          <a:off x="0" y="0"/>
          <a:ext cx="0" cy="0"/>
          <a:chOff x="0" y="0"/>
          <a:chExt cx="0" cy="0"/>
        </a:xfrm>
      </p:grpSpPr>
      <p:pic>
        <p:nvPicPr>
          <p:cNvPr id="119" name="Google Shape;119;p3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0" name="Google Shape;120;p30"/>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21"/>
        <p:cNvGrpSpPr/>
        <p:nvPr/>
      </p:nvGrpSpPr>
      <p:grpSpPr>
        <a:xfrm>
          <a:off x="0" y="0"/>
          <a:ext cx="0" cy="0"/>
          <a:chOff x="0" y="0"/>
          <a:chExt cx="0" cy="0"/>
        </a:xfrm>
      </p:grpSpPr>
      <p:pic>
        <p:nvPicPr>
          <p:cNvPr id="122" name="Google Shape;122;p3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3" name="Google Shape;123;p31"/>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31"/>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2" name="Google Shape;22;p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4"/>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6" name="Google Shape;26;p4"/>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7" name="Google Shape;27;p4"/>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8" name="Google Shape;28;p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125"/>
        <p:cNvGrpSpPr/>
        <p:nvPr/>
      </p:nvGrpSpPr>
      <p:grpSpPr>
        <a:xfrm>
          <a:off x="0" y="0"/>
          <a:ext cx="0" cy="0"/>
          <a:chOff x="0" y="0"/>
          <a:chExt cx="0" cy="0"/>
        </a:xfrm>
      </p:grpSpPr>
      <p:pic>
        <p:nvPicPr>
          <p:cNvPr id="126" name="Google Shape;126;p3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127"/>
        <p:cNvGrpSpPr/>
        <p:nvPr/>
      </p:nvGrpSpPr>
      <p:grpSpPr>
        <a:xfrm>
          <a:off x="0" y="0"/>
          <a:ext cx="0" cy="0"/>
          <a:chOff x="0" y="0"/>
          <a:chExt cx="0" cy="0"/>
        </a:xfrm>
      </p:grpSpPr>
      <p:pic>
        <p:nvPicPr>
          <p:cNvPr id="128" name="Google Shape;128;p3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129"/>
        <p:cNvGrpSpPr/>
        <p:nvPr/>
      </p:nvGrpSpPr>
      <p:grpSpPr>
        <a:xfrm>
          <a:off x="0" y="0"/>
          <a:ext cx="0" cy="0"/>
          <a:chOff x="0" y="0"/>
          <a:chExt cx="0" cy="0"/>
        </a:xfrm>
      </p:grpSpPr>
      <p:pic>
        <p:nvPicPr>
          <p:cNvPr id="130" name="Google Shape;130;p3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131"/>
        <p:cNvGrpSpPr/>
        <p:nvPr/>
      </p:nvGrpSpPr>
      <p:grpSpPr>
        <a:xfrm>
          <a:off x="0" y="0"/>
          <a:ext cx="0" cy="0"/>
          <a:chOff x="0" y="0"/>
          <a:chExt cx="0" cy="0"/>
        </a:xfrm>
      </p:grpSpPr>
      <p:pic>
        <p:nvPicPr>
          <p:cNvPr id="132" name="Google Shape;132;p3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133"/>
        <p:cNvGrpSpPr/>
        <p:nvPr/>
      </p:nvGrpSpPr>
      <p:grpSpPr>
        <a:xfrm>
          <a:off x="0" y="0"/>
          <a:ext cx="0" cy="0"/>
          <a:chOff x="0" y="0"/>
          <a:chExt cx="0" cy="0"/>
        </a:xfrm>
      </p:grpSpPr>
      <p:pic>
        <p:nvPicPr>
          <p:cNvPr id="134" name="Google Shape;134;p36"/>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135"/>
        <p:cNvGrpSpPr/>
        <p:nvPr/>
      </p:nvGrpSpPr>
      <p:grpSpPr>
        <a:xfrm>
          <a:off x="0" y="0"/>
          <a:ext cx="0" cy="0"/>
          <a:chOff x="0" y="0"/>
          <a:chExt cx="0" cy="0"/>
        </a:xfrm>
      </p:grpSpPr>
      <p:pic>
        <p:nvPicPr>
          <p:cNvPr id="136" name="Google Shape;136;p37"/>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137"/>
        <p:cNvGrpSpPr/>
        <p:nvPr/>
      </p:nvGrpSpPr>
      <p:grpSpPr>
        <a:xfrm>
          <a:off x="0" y="0"/>
          <a:ext cx="0" cy="0"/>
          <a:chOff x="0" y="0"/>
          <a:chExt cx="0" cy="0"/>
        </a:xfrm>
      </p:grpSpPr>
      <p:pic>
        <p:nvPicPr>
          <p:cNvPr id="138" name="Google Shape;138;p38"/>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139"/>
        <p:cNvGrpSpPr/>
        <p:nvPr/>
      </p:nvGrpSpPr>
      <p:grpSpPr>
        <a:xfrm>
          <a:off x="0" y="0"/>
          <a:ext cx="0" cy="0"/>
          <a:chOff x="0" y="0"/>
          <a:chExt cx="0" cy="0"/>
        </a:xfrm>
      </p:grpSpPr>
      <p:pic>
        <p:nvPicPr>
          <p:cNvPr id="140" name="Google Shape;140;p39"/>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141"/>
        <p:cNvGrpSpPr/>
        <p:nvPr/>
      </p:nvGrpSpPr>
      <p:grpSpPr>
        <a:xfrm>
          <a:off x="0" y="0"/>
          <a:ext cx="0" cy="0"/>
          <a:chOff x="0" y="0"/>
          <a:chExt cx="0" cy="0"/>
        </a:xfrm>
      </p:grpSpPr>
      <p:pic>
        <p:nvPicPr>
          <p:cNvPr id="142" name="Google Shape;142;p4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143"/>
        <p:cNvGrpSpPr/>
        <p:nvPr/>
      </p:nvGrpSpPr>
      <p:grpSpPr>
        <a:xfrm>
          <a:off x="0" y="0"/>
          <a:ext cx="0" cy="0"/>
          <a:chOff x="0" y="0"/>
          <a:chExt cx="0" cy="0"/>
        </a:xfrm>
      </p:grpSpPr>
      <p:pic>
        <p:nvPicPr>
          <p:cNvPr id="144" name="Google Shape;144;p4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31" name="Google Shape;31;p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5"/>
          <p:cNvSpPr txBox="1">
            <a:spLocks noGrp="1"/>
          </p:cNvSpPr>
          <p:nvPr>
            <p:ph type="body" idx="2"/>
          </p:nvPr>
        </p:nvSpPr>
        <p:spPr>
          <a:xfrm>
            <a:off x="6020425" y="1200150"/>
            <a:ext cx="2952125" cy="3314700"/>
          </a:xfrm>
          <a:prstGeom prst="rect">
            <a:avLst/>
          </a:prstGeom>
          <a:solidFill>
            <a:schemeClr val="accent1"/>
          </a:solidFill>
          <a:ln>
            <a:noFill/>
          </a:ln>
          <a:effectLst>
            <a:outerShdw blurRad="63500" sx="102000" sy="102000" algn="ctr" rotWithShape="0">
              <a:srgbClr val="000000">
                <a:alpha val="2745"/>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5" name="Google Shape;35;p5"/>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6" name="Google Shape;36;p5"/>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37" name="Google Shape;37;p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145"/>
        <p:cNvGrpSpPr/>
        <p:nvPr/>
      </p:nvGrpSpPr>
      <p:grpSpPr>
        <a:xfrm>
          <a:off x="0" y="0"/>
          <a:ext cx="0" cy="0"/>
          <a:chOff x="0" y="0"/>
          <a:chExt cx="0" cy="0"/>
        </a:xfrm>
      </p:grpSpPr>
      <p:pic>
        <p:nvPicPr>
          <p:cNvPr id="146" name="Google Shape;146;p4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ver Title 1">
  <p:cSld name="Cover Title_1">
    <p:spTree>
      <p:nvGrpSpPr>
        <p:cNvPr id="1" name="Shape 147"/>
        <p:cNvGrpSpPr/>
        <p:nvPr/>
      </p:nvGrpSpPr>
      <p:grpSpPr>
        <a:xfrm>
          <a:off x="0" y="0"/>
          <a:ext cx="0" cy="0"/>
          <a:chOff x="0" y="0"/>
          <a:chExt cx="0" cy="0"/>
        </a:xfrm>
      </p:grpSpPr>
      <p:sp>
        <p:nvSpPr>
          <p:cNvPr id="148" name="Google Shape;148;p43"/>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149" name="Google Shape;149;p43"/>
          <p:cNvPicPr preferRelativeResize="0"/>
          <p:nvPr/>
        </p:nvPicPr>
        <p:blipFill>
          <a:blip r:embed="rId2">
            <a:alphaModFix/>
          </a:blip>
          <a:stretch>
            <a:fillRect/>
          </a:stretch>
        </p:blipFill>
        <p:spPr>
          <a:xfrm>
            <a:off x="0" y="0"/>
            <a:ext cx="9143976" cy="5143500"/>
          </a:xfrm>
          <a:prstGeom prst="rect">
            <a:avLst/>
          </a:prstGeom>
          <a:noFill/>
          <a:ln>
            <a:noFill/>
          </a:ln>
        </p:spPr>
      </p:pic>
      <p:sp>
        <p:nvSpPr>
          <p:cNvPr id="150" name="Google Shape;150;p4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a:solidFill>
                  <a:schemeClr val="dk1"/>
                </a:solidFill>
                <a:latin typeface="Calibri"/>
                <a:ea typeface="Calibri"/>
                <a:cs typeface="Calibri"/>
                <a:sym typeface="Calibri"/>
              </a:defRPr>
            </a:lvl1pPr>
            <a:lvl2pPr lvl="1" rtl="0">
              <a:buNone/>
              <a:defRPr>
                <a:solidFill>
                  <a:schemeClr val="dk1"/>
                </a:solidFill>
                <a:latin typeface="Calibri"/>
                <a:ea typeface="Calibri"/>
                <a:cs typeface="Calibri"/>
                <a:sym typeface="Calibri"/>
              </a:defRPr>
            </a:lvl2pPr>
            <a:lvl3pPr lvl="2" rtl="0">
              <a:buNone/>
              <a:defRPr>
                <a:solidFill>
                  <a:schemeClr val="dk1"/>
                </a:solidFill>
                <a:latin typeface="Calibri"/>
                <a:ea typeface="Calibri"/>
                <a:cs typeface="Calibri"/>
                <a:sym typeface="Calibri"/>
              </a:defRPr>
            </a:lvl3pPr>
            <a:lvl4pPr lvl="3" rtl="0">
              <a:buNone/>
              <a:defRPr>
                <a:solidFill>
                  <a:schemeClr val="dk1"/>
                </a:solidFill>
                <a:latin typeface="Calibri"/>
                <a:ea typeface="Calibri"/>
                <a:cs typeface="Calibri"/>
                <a:sym typeface="Calibri"/>
              </a:defRPr>
            </a:lvl4pPr>
            <a:lvl5pPr lvl="4" rtl="0">
              <a:buNone/>
              <a:defRPr>
                <a:solidFill>
                  <a:schemeClr val="dk1"/>
                </a:solidFill>
                <a:latin typeface="Calibri"/>
                <a:ea typeface="Calibri"/>
                <a:cs typeface="Calibri"/>
                <a:sym typeface="Calibri"/>
              </a:defRPr>
            </a:lvl5pPr>
            <a:lvl6pPr lvl="5" rtl="0">
              <a:buNone/>
              <a:defRPr>
                <a:solidFill>
                  <a:schemeClr val="dk1"/>
                </a:solidFill>
                <a:latin typeface="Calibri"/>
                <a:ea typeface="Calibri"/>
                <a:cs typeface="Calibri"/>
                <a:sym typeface="Calibri"/>
              </a:defRPr>
            </a:lvl6pPr>
            <a:lvl7pPr lvl="6" rtl="0">
              <a:buNone/>
              <a:defRPr>
                <a:solidFill>
                  <a:schemeClr val="dk1"/>
                </a:solidFill>
                <a:latin typeface="Calibri"/>
                <a:ea typeface="Calibri"/>
                <a:cs typeface="Calibri"/>
                <a:sym typeface="Calibri"/>
              </a:defRPr>
            </a:lvl7pPr>
            <a:lvl8pPr lvl="7" rtl="0">
              <a:buNone/>
              <a:defRPr>
                <a:solidFill>
                  <a:schemeClr val="dk1"/>
                </a:solidFill>
                <a:latin typeface="Calibri"/>
                <a:ea typeface="Calibri"/>
                <a:cs typeface="Calibri"/>
                <a:sym typeface="Calibri"/>
              </a:defRPr>
            </a:lvl8pPr>
            <a:lvl9pPr lvl="8" rtl="0">
              <a:buNone/>
              <a:defRPr>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1"/>
        <p:cNvGrpSpPr/>
        <p:nvPr/>
      </p:nvGrpSpPr>
      <p:grpSpPr>
        <a:xfrm>
          <a:off x="0" y="0"/>
          <a:ext cx="0" cy="0"/>
          <a:chOff x="0" y="0"/>
          <a:chExt cx="0" cy="0"/>
        </a:xfrm>
      </p:grpSpPr>
      <p:sp>
        <p:nvSpPr>
          <p:cNvPr id="152" name="Google Shape;152;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53" name="Google Shape;153;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54" name="Google Shape;154;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9"/>
        <p:cNvGrpSpPr/>
        <p:nvPr/>
      </p:nvGrpSpPr>
      <p:grpSpPr>
        <a:xfrm>
          <a:off x="0" y="0"/>
          <a:ext cx="0" cy="0"/>
          <a:chOff x="0" y="0"/>
          <a:chExt cx="0" cy="0"/>
        </a:xfrm>
      </p:grpSpPr>
      <p:sp>
        <p:nvSpPr>
          <p:cNvPr id="160" name="Google Shape;160;p4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1" name="Google Shape;161;p4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2" name="Google Shape;162;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3"/>
        <p:cNvGrpSpPr/>
        <p:nvPr/>
      </p:nvGrpSpPr>
      <p:grpSpPr>
        <a:xfrm>
          <a:off x="0" y="0"/>
          <a:ext cx="0" cy="0"/>
          <a:chOff x="0" y="0"/>
          <a:chExt cx="0" cy="0"/>
        </a:xfrm>
      </p:grpSpPr>
      <p:sp>
        <p:nvSpPr>
          <p:cNvPr id="164" name="Google Shape;164;p4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5" name="Google Shape;165;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6"/>
        <p:cNvGrpSpPr/>
        <p:nvPr/>
      </p:nvGrpSpPr>
      <p:grpSpPr>
        <a:xfrm>
          <a:off x="0" y="0"/>
          <a:ext cx="0" cy="0"/>
          <a:chOff x="0" y="0"/>
          <a:chExt cx="0" cy="0"/>
        </a:xfrm>
      </p:grpSpPr>
      <p:sp>
        <p:nvSpPr>
          <p:cNvPr id="167" name="Google Shape;167;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8" name="Google Shape;168;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9" name="Google Shape;169;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0"/>
        <p:cNvGrpSpPr/>
        <p:nvPr/>
      </p:nvGrpSpPr>
      <p:grpSpPr>
        <a:xfrm>
          <a:off x="0" y="0"/>
          <a:ext cx="0" cy="0"/>
          <a:chOff x="0" y="0"/>
          <a:chExt cx="0" cy="0"/>
        </a:xfrm>
      </p:grpSpPr>
      <p:sp>
        <p:nvSpPr>
          <p:cNvPr id="171" name="Google Shape;171;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 name="Google Shape;172;p4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3" name="Google Shape;173;p4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4" name="Google Shape;174;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5"/>
        <p:cNvGrpSpPr/>
        <p:nvPr/>
      </p:nvGrpSpPr>
      <p:grpSpPr>
        <a:xfrm>
          <a:off x="0" y="0"/>
          <a:ext cx="0" cy="0"/>
          <a:chOff x="0" y="0"/>
          <a:chExt cx="0" cy="0"/>
        </a:xfrm>
      </p:grpSpPr>
      <p:sp>
        <p:nvSpPr>
          <p:cNvPr id="176" name="Google Shape;176;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8"/>
        <p:cNvGrpSpPr/>
        <p:nvPr/>
      </p:nvGrpSpPr>
      <p:grpSpPr>
        <a:xfrm>
          <a:off x="0" y="0"/>
          <a:ext cx="0" cy="0"/>
          <a:chOff x="0" y="0"/>
          <a:chExt cx="0" cy="0"/>
        </a:xfrm>
      </p:grpSpPr>
      <p:sp>
        <p:nvSpPr>
          <p:cNvPr id="179" name="Google Shape;179;p5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0" name="Google Shape;180;p5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81" name="Google Shape;181;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2"/>
        <p:cNvGrpSpPr/>
        <p:nvPr/>
      </p:nvGrpSpPr>
      <p:grpSpPr>
        <a:xfrm>
          <a:off x="0" y="0"/>
          <a:ext cx="0" cy="0"/>
          <a:chOff x="0" y="0"/>
          <a:chExt cx="0" cy="0"/>
        </a:xfrm>
      </p:grpSpPr>
      <p:sp>
        <p:nvSpPr>
          <p:cNvPr id="183" name="Google Shape;183;p5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84" name="Google Shape;184;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38"/>
        <p:cNvGrpSpPr/>
        <p:nvPr/>
      </p:nvGrpSpPr>
      <p:grpSpPr>
        <a:xfrm>
          <a:off x="0" y="0"/>
          <a:ext cx="0" cy="0"/>
          <a:chOff x="0" y="0"/>
          <a:chExt cx="0" cy="0"/>
        </a:xfrm>
      </p:grpSpPr>
      <p:pic>
        <p:nvPicPr>
          <p:cNvPr id="39" name="Google Shape;39;p6"/>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40" name="Google Shape;40;p6"/>
          <p:cNvPicPr preferRelativeResize="0"/>
          <p:nvPr/>
        </p:nvPicPr>
        <p:blipFill rotWithShape="1">
          <a:blip r:embed="rId3">
            <a:alphaModFix/>
          </a:blip>
          <a:srcRect l="29372" r="1943"/>
          <a:stretch/>
        </p:blipFill>
        <p:spPr>
          <a:xfrm>
            <a:off x="2857500" y="678942"/>
            <a:ext cx="5960974" cy="463942"/>
          </a:xfrm>
          <a:prstGeom prst="rect">
            <a:avLst/>
          </a:prstGeom>
          <a:noFill/>
          <a:ln>
            <a:noFill/>
          </a:ln>
        </p:spPr>
      </p:pic>
      <p:sp>
        <p:nvSpPr>
          <p:cNvPr id="41" name="Google Shape;41;p6"/>
          <p:cNvSpPr txBox="1">
            <a:spLocks noGrp="1"/>
          </p:cNvSpPr>
          <p:nvPr>
            <p:ph type="body" idx="1"/>
          </p:nvPr>
        </p:nvSpPr>
        <p:spPr>
          <a:xfrm>
            <a:off x="2762250" y="1143000"/>
            <a:ext cx="622935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6"/>
          <p:cNvSpPr txBox="1">
            <a:spLocks noGrp="1"/>
          </p:cNvSpPr>
          <p:nvPr>
            <p:ph type="body" idx="2"/>
          </p:nvPr>
        </p:nvSpPr>
        <p:spPr>
          <a:xfrm>
            <a:off x="190500" y="171450"/>
            <a:ext cx="2400300" cy="4800600"/>
          </a:xfrm>
          <a:prstGeom prst="rect">
            <a:avLst/>
          </a:prstGeom>
          <a:solidFill>
            <a:schemeClr val="lt1">
              <a:alpha val="49803"/>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5"/>
        <p:cNvGrpSpPr/>
        <p:nvPr/>
      </p:nvGrpSpPr>
      <p:grpSpPr>
        <a:xfrm>
          <a:off x="0" y="0"/>
          <a:ext cx="0" cy="0"/>
          <a:chOff x="0" y="0"/>
          <a:chExt cx="0" cy="0"/>
        </a:xfrm>
      </p:grpSpPr>
      <p:sp>
        <p:nvSpPr>
          <p:cNvPr id="186" name="Google Shape;186;p5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88" name="Google Shape;188;p5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9" name="Google Shape;189;p5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0" name="Google Shape;190;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1"/>
        <p:cNvGrpSpPr/>
        <p:nvPr/>
      </p:nvGrpSpPr>
      <p:grpSpPr>
        <a:xfrm>
          <a:off x="0" y="0"/>
          <a:ext cx="0" cy="0"/>
          <a:chOff x="0" y="0"/>
          <a:chExt cx="0" cy="0"/>
        </a:xfrm>
      </p:grpSpPr>
      <p:sp>
        <p:nvSpPr>
          <p:cNvPr id="192" name="Google Shape;192;p5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93" name="Google Shape;193;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4"/>
        <p:cNvGrpSpPr/>
        <p:nvPr/>
      </p:nvGrpSpPr>
      <p:grpSpPr>
        <a:xfrm>
          <a:off x="0" y="0"/>
          <a:ext cx="0" cy="0"/>
          <a:chOff x="0" y="0"/>
          <a:chExt cx="0" cy="0"/>
        </a:xfrm>
      </p:grpSpPr>
      <p:sp>
        <p:nvSpPr>
          <p:cNvPr id="195" name="Google Shape;195;p5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6" name="Google Shape;196;p5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97" name="Google Shape;197;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8"/>
        <p:cNvGrpSpPr/>
        <p:nvPr/>
      </p:nvGrpSpPr>
      <p:grpSpPr>
        <a:xfrm>
          <a:off x="0" y="0"/>
          <a:ext cx="0" cy="0"/>
          <a:chOff x="0" y="0"/>
          <a:chExt cx="0" cy="0"/>
        </a:xfrm>
      </p:grpSpPr>
      <p:sp>
        <p:nvSpPr>
          <p:cNvPr id="199" name="Google Shape;199;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02"/>
        <p:cNvGrpSpPr/>
        <p:nvPr/>
      </p:nvGrpSpPr>
      <p:grpSpPr>
        <a:xfrm>
          <a:off x="0" y="0"/>
          <a:ext cx="0" cy="0"/>
          <a:chOff x="0" y="0"/>
          <a:chExt cx="0" cy="0"/>
        </a:xfrm>
      </p:grpSpPr>
      <p:sp>
        <p:nvSpPr>
          <p:cNvPr id="203" name="Google Shape;203;p58"/>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204" name="Google Shape;204;p58"/>
          <p:cNvPicPr preferRelativeResize="0"/>
          <p:nvPr/>
        </p:nvPicPr>
        <p:blipFill>
          <a:blip r:embed="rId2">
            <a:alphaModFix/>
          </a:blip>
          <a:stretch>
            <a:fillRect/>
          </a:stretch>
        </p:blipFill>
        <p:spPr>
          <a:xfrm>
            <a:off x="0" y="0"/>
            <a:ext cx="9143976" cy="5143500"/>
          </a:xfrm>
          <a:prstGeom prst="rect">
            <a:avLst/>
          </a:prstGeom>
          <a:noFill/>
          <a:ln>
            <a:noFill/>
          </a:ln>
        </p:spPr>
      </p:pic>
      <p:sp>
        <p:nvSpPr>
          <p:cNvPr id="205" name="Google Shape;205;p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latin typeface="Calibri"/>
                <a:ea typeface="Calibri"/>
                <a:cs typeface="Calibri"/>
                <a:sym typeface="Calibri"/>
              </a:defRPr>
            </a:lvl1pPr>
            <a:lvl2pPr lvl="1" rtl="0">
              <a:buNone/>
              <a:defRPr>
                <a:solidFill>
                  <a:schemeClr val="dk1"/>
                </a:solidFill>
                <a:latin typeface="Calibri"/>
                <a:ea typeface="Calibri"/>
                <a:cs typeface="Calibri"/>
                <a:sym typeface="Calibri"/>
              </a:defRPr>
            </a:lvl2pPr>
            <a:lvl3pPr lvl="2" rtl="0">
              <a:buNone/>
              <a:defRPr>
                <a:solidFill>
                  <a:schemeClr val="dk1"/>
                </a:solidFill>
                <a:latin typeface="Calibri"/>
                <a:ea typeface="Calibri"/>
                <a:cs typeface="Calibri"/>
                <a:sym typeface="Calibri"/>
              </a:defRPr>
            </a:lvl3pPr>
            <a:lvl4pPr lvl="3" rtl="0">
              <a:buNone/>
              <a:defRPr>
                <a:solidFill>
                  <a:schemeClr val="dk1"/>
                </a:solidFill>
                <a:latin typeface="Calibri"/>
                <a:ea typeface="Calibri"/>
                <a:cs typeface="Calibri"/>
                <a:sym typeface="Calibri"/>
              </a:defRPr>
            </a:lvl4pPr>
            <a:lvl5pPr lvl="4" rtl="0">
              <a:buNone/>
              <a:defRPr>
                <a:solidFill>
                  <a:schemeClr val="dk1"/>
                </a:solidFill>
                <a:latin typeface="Calibri"/>
                <a:ea typeface="Calibri"/>
                <a:cs typeface="Calibri"/>
                <a:sym typeface="Calibri"/>
              </a:defRPr>
            </a:lvl5pPr>
            <a:lvl6pPr lvl="5" rtl="0">
              <a:buNone/>
              <a:defRPr>
                <a:solidFill>
                  <a:schemeClr val="dk1"/>
                </a:solidFill>
                <a:latin typeface="Calibri"/>
                <a:ea typeface="Calibri"/>
                <a:cs typeface="Calibri"/>
                <a:sym typeface="Calibri"/>
              </a:defRPr>
            </a:lvl6pPr>
            <a:lvl7pPr lvl="6" rtl="0">
              <a:buNone/>
              <a:defRPr>
                <a:solidFill>
                  <a:schemeClr val="dk1"/>
                </a:solidFill>
                <a:latin typeface="Calibri"/>
                <a:ea typeface="Calibri"/>
                <a:cs typeface="Calibri"/>
                <a:sym typeface="Calibri"/>
              </a:defRPr>
            </a:lvl7pPr>
            <a:lvl8pPr lvl="7" rtl="0">
              <a:buNone/>
              <a:defRPr>
                <a:solidFill>
                  <a:schemeClr val="dk1"/>
                </a:solidFill>
                <a:latin typeface="Calibri"/>
                <a:ea typeface="Calibri"/>
                <a:cs typeface="Calibri"/>
                <a:sym typeface="Calibri"/>
              </a:defRPr>
            </a:lvl8pPr>
            <a:lvl9pPr lvl="8" rtl="0">
              <a:buNone/>
              <a:defRPr>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6"/>
        <p:cNvGrpSpPr/>
        <p:nvPr/>
      </p:nvGrpSpPr>
      <p:grpSpPr>
        <a:xfrm>
          <a:off x="0" y="0"/>
          <a:ext cx="0" cy="0"/>
          <a:chOff x="0" y="0"/>
          <a:chExt cx="0" cy="0"/>
        </a:xfrm>
      </p:grpSpPr>
      <p:pic>
        <p:nvPicPr>
          <p:cNvPr id="207" name="Google Shape;207;p59"/>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208" name="Google Shape;208;p59"/>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09" name="Google Shape;209;p5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
        <p:nvSpPr>
          <p:cNvPr id="210" name="Google Shape;210;p59"/>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1" name="Google Shape;211;p5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2" name="Google Shape;212;p5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13"/>
        <p:cNvGrpSpPr/>
        <p:nvPr/>
      </p:nvGrpSpPr>
      <p:grpSpPr>
        <a:xfrm>
          <a:off x="0" y="0"/>
          <a:ext cx="0" cy="0"/>
          <a:chOff x="0" y="0"/>
          <a:chExt cx="0" cy="0"/>
        </a:xfrm>
      </p:grpSpPr>
      <p:pic>
        <p:nvPicPr>
          <p:cNvPr id="214" name="Google Shape;214;p60"/>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15" name="Google Shape;215;p60"/>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6" name="Google Shape;216;p6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7" name="Google Shape;217;p60"/>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714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8" name="Google Shape;218;p6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19" name="Google Shape;219;p6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20" name="Google Shape;220;p60"/>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21" name="Google Shape;221;p6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22"/>
        <p:cNvGrpSpPr/>
        <p:nvPr/>
      </p:nvGrpSpPr>
      <p:grpSpPr>
        <a:xfrm>
          <a:off x="0" y="0"/>
          <a:ext cx="0" cy="0"/>
          <a:chOff x="0" y="0"/>
          <a:chExt cx="0" cy="0"/>
        </a:xfrm>
      </p:grpSpPr>
      <p:pic>
        <p:nvPicPr>
          <p:cNvPr id="223" name="Google Shape;223;p61"/>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224" name="Google Shape;224;p61"/>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5" name="Google Shape;225;p6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6" name="Google Shape;226;p61"/>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7" name="Google Shape;227;p61"/>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28" name="Google Shape;228;p61"/>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29" name="Google Shape;229;p61"/>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30" name="Google Shape;230;p6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31"/>
        <p:cNvGrpSpPr/>
        <p:nvPr/>
      </p:nvGrpSpPr>
      <p:grpSpPr>
        <a:xfrm>
          <a:off x="0" y="0"/>
          <a:ext cx="0" cy="0"/>
          <a:chOff x="0" y="0"/>
          <a:chExt cx="0" cy="0"/>
        </a:xfrm>
      </p:grpSpPr>
      <p:pic>
        <p:nvPicPr>
          <p:cNvPr id="232" name="Google Shape;232;p62"/>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233" name="Google Shape;233;p62"/>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234" name="Google Shape;234;p62"/>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5" name="Google Shape;235;p6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p62"/>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7" name="Google Shape;237;p62"/>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38"/>
        <p:cNvGrpSpPr/>
        <p:nvPr/>
      </p:nvGrpSpPr>
      <p:grpSpPr>
        <a:xfrm>
          <a:off x="0" y="0"/>
          <a:ext cx="0" cy="0"/>
          <a:chOff x="0" y="0"/>
          <a:chExt cx="0" cy="0"/>
        </a:xfrm>
      </p:grpSpPr>
      <p:pic>
        <p:nvPicPr>
          <p:cNvPr id="239" name="Google Shape;239;p6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0" name="Google Shape;240;p63"/>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41" name="Google Shape;241;p6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latin typeface="Calibri"/>
                <a:ea typeface="Calibri"/>
                <a:cs typeface="Calibri"/>
                <a:sym typeface="Calibri"/>
              </a:defRPr>
            </a:lvl1pPr>
            <a:lvl2pPr lvl="1" rtl="0">
              <a:buNone/>
              <a:defRPr>
                <a:solidFill>
                  <a:schemeClr val="dk1"/>
                </a:solidFill>
                <a:latin typeface="Calibri"/>
                <a:ea typeface="Calibri"/>
                <a:cs typeface="Calibri"/>
                <a:sym typeface="Calibri"/>
              </a:defRPr>
            </a:lvl2pPr>
            <a:lvl3pPr lvl="2" rtl="0">
              <a:buNone/>
              <a:defRPr>
                <a:solidFill>
                  <a:schemeClr val="dk1"/>
                </a:solidFill>
                <a:latin typeface="Calibri"/>
                <a:ea typeface="Calibri"/>
                <a:cs typeface="Calibri"/>
                <a:sym typeface="Calibri"/>
              </a:defRPr>
            </a:lvl3pPr>
            <a:lvl4pPr lvl="3" rtl="0">
              <a:buNone/>
              <a:defRPr>
                <a:solidFill>
                  <a:schemeClr val="dk1"/>
                </a:solidFill>
                <a:latin typeface="Calibri"/>
                <a:ea typeface="Calibri"/>
                <a:cs typeface="Calibri"/>
                <a:sym typeface="Calibri"/>
              </a:defRPr>
            </a:lvl4pPr>
            <a:lvl5pPr lvl="4" rtl="0">
              <a:buNone/>
              <a:defRPr>
                <a:solidFill>
                  <a:schemeClr val="dk1"/>
                </a:solidFill>
                <a:latin typeface="Calibri"/>
                <a:ea typeface="Calibri"/>
                <a:cs typeface="Calibri"/>
                <a:sym typeface="Calibri"/>
              </a:defRPr>
            </a:lvl5pPr>
            <a:lvl6pPr lvl="5" rtl="0">
              <a:buNone/>
              <a:defRPr>
                <a:solidFill>
                  <a:schemeClr val="dk1"/>
                </a:solidFill>
                <a:latin typeface="Calibri"/>
                <a:ea typeface="Calibri"/>
                <a:cs typeface="Calibri"/>
                <a:sym typeface="Calibri"/>
              </a:defRPr>
            </a:lvl6pPr>
            <a:lvl7pPr lvl="6" rtl="0">
              <a:buNone/>
              <a:defRPr>
                <a:solidFill>
                  <a:schemeClr val="dk1"/>
                </a:solidFill>
                <a:latin typeface="Calibri"/>
                <a:ea typeface="Calibri"/>
                <a:cs typeface="Calibri"/>
                <a:sym typeface="Calibri"/>
              </a:defRPr>
            </a:lvl7pPr>
            <a:lvl8pPr lvl="7" rtl="0">
              <a:buNone/>
              <a:defRPr>
                <a:solidFill>
                  <a:schemeClr val="dk1"/>
                </a:solidFill>
                <a:latin typeface="Calibri"/>
                <a:ea typeface="Calibri"/>
                <a:cs typeface="Calibri"/>
                <a:sym typeface="Calibri"/>
              </a:defRPr>
            </a:lvl8pPr>
            <a:lvl9pPr lvl="8" rtl="0">
              <a:buNone/>
              <a:defRPr>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45"/>
        <p:cNvGrpSpPr/>
        <p:nvPr/>
      </p:nvGrpSpPr>
      <p:grpSpPr>
        <a:xfrm>
          <a:off x="0" y="0"/>
          <a:ext cx="0" cy="0"/>
          <a:chOff x="0" y="0"/>
          <a:chExt cx="0" cy="0"/>
        </a:xfrm>
      </p:grpSpPr>
      <p:pic>
        <p:nvPicPr>
          <p:cNvPr id="46" name="Google Shape;46;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47" name="Google Shape;47;p7"/>
          <p:cNvSpPr txBox="1">
            <a:spLocks noGrp="1"/>
          </p:cNvSpPr>
          <p:nvPr>
            <p:ph type="title"/>
          </p:nvPr>
        </p:nvSpPr>
        <p:spPr>
          <a:xfrm>
            <a:off x="0" y="1600200"/>
            <a:ext cx="9144000" cy="1657350"/>
          </a:xfrm>
          <a:prstGeom prst="rect">
            <a:avLst/>
          </a:prstGeom>
          <a:solidFill>
            <a:schemeClr val="lt1">
              <a:alpha val="49803"/>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42"/>
        <p:cNvGrpSpPr/>
        <p:nvPr/>
      </p:nvGrpSpPr>
      <p:grpSpPr>
        <a:xfrm>
          <a:off x="0" y="0"/>
          <a:ext cx="0" cy="0"/>
          <a:chOff x="0" y="0"/>
          <a:chExt cx="0" cy="0"/>
        </a:xfrm>
      </p:grpSpPr>
      <p:pic>
        <p:nvPicPr>
          <p:cNvPr id="243" name="Google Shape;243;p6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4" name="Google Shape;244;p64"/>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5" name="Google Shape;245;p64"/>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
        <p:nvSpPr>
          <p:cNvPr id="246" name="Google Shape;246;p6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dk1"/>
                </a:solidFill>
                <a:latin typeface="Calibri"/>
                <a:ea typeface="Calibri"/>
                <a:cs typeface="Calibri"/>
                <a:sym typeface="Calibri"/>
              </a:defRPr>
            </a:lvl1pPr>
            <a:lvl2pPr lvl="1" rtl="0">
              <a:buNone/>
              <a:defRPr>
                <a:solidFill>
                  <a:schemeClr val="dk1"/>
                </a:solidFill>
                <a:latin typeface="Calibri"/>
                <a:ea typeface="Calibri"/>
                <a:cs typeface="Calibri"/>
                <a:sym typeface="Calibri"/>
              </a:defRPr>
            </a:lvl2pPr>
            <a:lvl3pPr lvl="2" rtl="0">
              <a:buNone/>
              <a:defRPr>
                <a:solidFill>
                  <a:schemeClr val="dk1"/>
                </a:solidFill>
                <a:latin typeface="Calibri"/>
                <a:ea typeface="Calibri"/>
                <a:cs typeface="Calibri"/>
                <a:sym typeface="Calibri"/>
              </a:defRPr>
            </a:lvl3pPr>
            <a:lvl4pPr lvl="3" rtl="0">
              <a:buNone/>
              <a:defRPr>
                <a:solidFill>
                  <a:schemeClr val="dk1"/>
                </a:solidFill>
                <a:latin typeface="Calibri"/>
                <a:ea typeface="Calibri"/>
                <a:cs typeface="Calibri"/>
                <a:sym typeface="Calibri"/>
              </a:defRPr>
            </a:lvl4pPr>
            <a:lvl5pPr lvl="4" rtl="0">
              <a:buNone/>
              <a:defRPr>
                <a:solidFill>
                  <a:schemeClr val="dk1"/>
                </a:solidFill>
                <a:latin typeface="Calibri"/>
                <a:ea typeface="Calibri"/>
                <a:cs typeface="Calibri"/>
                <a:sym typeface="Calibri"/>
              </a:defRPr>
            </a:lvl5pPr>
            <a:lvl6pPr lvl="5" rtl="0">
              <a:buNone/>
              <a:defRPr>
                <a:solidFill>
                  <a:schemeClr val="dk1"/>
                </a:solidFill>
                <a:latin typeface="Calibri"/>
                <a:ea typeface="Calibri"/>
                <a:cs typeface="Calibri"/>
                <a:sym typeface="Calibri"/>
              </a:defRPr>
            </a:lvl6pPr>
            <a:lvl7pPr lvl="6" rtl="0">
              <a:buNone/>
              <a:defRPr>
                <a:solidFill>
                  <a:schemeClr val="dk1"/>
                </a:solidFill>
                <a:latin typeface="Calibri"/>
                <a:ea typeface="Calibri"/>
                <a:cs typeface="Calibri"/>
                <a:sym typeface="Calibri"/>
              </a:defRPr>
            </a:lvl7pPr>
            <a:lvl8pPr lvl="7" rtl="0">
              <a:buNone/>
              <a:defRPr>
                <a:solidFill>
                  <a:schemeClr val="dk1"/>
                </a:solidFill>
                <a:latin typeface="Calibri"/>
                <a:ea typeface="Calibri"/>
                <a:cs typeface="Calibri"/>
                <a:sym typeface="Calibri"/>
              </a:defRPr>
            </a:lvl8pPr>
            <a:lvl9pPr lvl="8" rtl="0">
              <a:buNone/>
              <a:defRPr>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47"/>
        <p:cNvGrpSpPr/>
        <p:nvPr/>
      </p:nvGrpSpPr>
      <p:grpSpPr>
        <a:xfrm>
          <a:off x="0" y="0"/>
          <a:ext cx="0" cy="0"/>
          <a:chOff x="0" y="0"/>
          <a:chExt cx="0" cy="0"/>
        </a:xfrm>
      </p:grpSpPr>
      <p:sp>
        <p:nvSpPr>
          <p:cNvPr id="248" name="Google Shape;248;p6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49"/>
        <p:cNvGrpSpPr/>
        <p:nvPr/>
      </p:nvGrpSpPr>
      <p:grpSpPr>
        <a:xfrm>
          <a:off x="0" y="0"/>
          <a:ext cx="0" cy="0"/>
          <a:chOff x="0" y="0"/>
          <a:chExt cx="0" cy="0"/>
        </a:xfrm>
      </p:grpSpPr>
      <p:sp>
        <p:nvSpPr>
          <p:cNvPr id="250" name="Google Shape;250;p6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251"/>
        <p:cNvGrpSpPr/>
        <p:nvPr/>
      </p:nvGrpSpPr>
      <p:grpSpPr>
        <a:xfrm>
          <a:off x="0" y="0"/>
          <a:ext cx="0" cy="0"/>
          <a:chOff x="0" y="0"/>
          <a:chExt cx="0" cy="0"/>
        </a:xfrm>
      </p:grpSpPr>
      <p:sp>
        <p:nvSpPr>
          <p:cNvPr id="252" name="Google Shape;252;p67"/>
          <p:cNvSpPr txBox="1">
            <a:spLocks noGrp="1"/>
          </p:cNvSpPr>
          <p:nvPr>
            <p:ph type="sldNum" idx="12"/>
          </p:nvPr>
        </p:nvSpPr>
        <p:spPr>
          <a:xfrm>
            <a:off x="8420351" y="4735468"/>
            <a:ext cx="4719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200" b="0" i="0" u="none" strike="noStrike" cap="none">
                <a:solidFill>
                  <a:srgbClr val="A7A7A7"/>
                </a:solidFill>
                <a:latin typeface="Century"/>
                <a:ea typeface="Century"/>
                <a:cs typeface="Century"/>
                <a:sym typeface="Century"/>
              </a:defRPr>
            </a:lvl1pPr>
            <a:lvl2pPr marL="0" marR="0" lvl="1" indent="0" algn="ctr" rtl="0">
              <a:spcBef>
                <a:spcPts val="0"/>
              </a:spcBef>
              <a:buNone/>
              <a:defRPr sz="1200" b="0" i="0" u="none" strike="noStrike" cap="none">
                <a:solidFill>
                  <a:srgbClr val="A7A7A7"/>
                </a:solidFill>
                <a:latin typeface="Century"/>
                <a:ea typeface="Century"/>
                <a:cs typeface="Century"/>
                <a:sym typeface="Century"/>
              </a:defRPr>
            </a:lvl2pPr>
            <a:lvl3pPr marL="0" marR="0" lvl="2" indent="0" algn="ctr" rtl="0">
              <a:spcBef>
                <a:spcPts val="0"/>
              </a:spcBef>
              <a:buNone/>
              <a:defRPr sz="1200" b="0" i="0" u="none" strike="noStrike" cap="none">
                <a:solidFill>
                  <a:srgbClr val="A7A7A7"/>
                </a:solidFill>
                <a:latin typeface="Century"/>
                <a:ea typeface="Century"/>
                <a:cs typeface="Century"/>
                <a:sym typeface="Century"/>
              </a:defRPr>
            </a:lvl3pPr>
            <a:lvl4pPr marL="0" marR="0" lvl="3" indent="0" algn="ctr" rtl="0">
              <a:spcBef>
                <a:spcPts val="0"/>
              </a:spcBef>
              <a:buNone/>
              <a:defRPr sz="1200" b="0" i="0" u="none" strike="noStrike" cap="none">
                <a:solidFill>
                  <a:srgbClr val="A7A7A7"/>
                </a:solidFill>
                <a:latin typeface="Century"/>
                <a:ea typeface="Century"/>
                <a:cs typeface="Century"/>
                <a:sym typeface="Century"/>
              </a:defRPr>
            </a:lvl4pPr>
            <a:lvl5pPr marL="0" marR="0" lvl="4" indent="0" algn="ctr" rtl="0">
              <a:spcBef>
                <a:spcPts val="0"/>
              </a:spcBef>
              <a:buNone/>
              <a:defRPr sz="1200" b="0" i="0" u="none" strike="noStrike" cap="none">
                <a:solidFill>
                  <a:srgbClr val="A7A7A7"/>
                </a:solidFill>
                <a:latin typeface="Century"/>
                <a:ea typeface="Century"/>
                <a:cs typeface="Century"/>
                <a:sym typeface="Century"/>
              </a:defRPr>
            </a:lvl5pPr>
            <a:lvl6pPr marL="0" marR="0" lvl="5" indent="0" algn="ctr" rtl="0">
              <a:spcBef>
                <a:spcPts val="0"/>
              </a:spcBef>
              <a:buNone/>
              <a:defRPr sz="1200" b="0" i="0" u="none" strike="noStrike" cap="none">
                <a:solidFill>
                  <a:srgbClr val="A7A7A7"/>
                </a:solidFill>
                <a:latin typeface="Century"/>
                <a:ea typeface="Century"/>
                <a:cs typeface="Century"/>
                <a:sym typeface="Century"/>
              </a:defRPr>
            </a:lvl6pPr>
            <a:lvl7pPr marL="0" marR="0" lvl="6" indent="0" algn="ctr" rtl="0">
              <a:spcBef>
                <a:spcPts val="0"/>
              </a:spcBef>
              <a:buNone/>
              <a:defRPr sz="1200" b="0" i="0" u="none" strike="noStrike" cap="none">
                <a:solidFill>
                  <a:srgbClr val="A7A7A7"/>
                </a:solidFill>
                <a:latin typeface="Century"/>
                <a:ea typeface="Century"/>
                <a:cs typeface="Century"/>
                <a:sym typeface="Century"/>
              </a:defRPr>
            </a:lvl7pPr>
            <a:lvl8pPr marL="0" marR="0" lvl="7" indent="0" algn="ctr" rtl="0">
              <a:spcBef>
                <a:spcPts val="0"/>
              </a:spcBef>
              <a:buNone/>
              <a:defRPr sz="1200" b="0" i="0" u="none" strike="noStrike" cap="none">
                <a:solidFill>
                  <a:srgbClr val="A7A7A7"/>
                </a:solidFill>
                <a:latin typeface="Century"/>
                <a:ea typeface="Century"/>
                <a:cs typeface="Century"/>
                <a:sym typeface="Century"/>
              </a:defRPr>
            </a:lvl8pPr>
            <a:lvl9pPr marL="0" marR="0" lvl="8" indent="0" algn="ctr" rtl="0">
              <a:spcBef>
                <a:spcPts val="0"/>
              </a:spcBef>
              <a:buNone/>
              <a:defRPr sz="1200" b="0" i="0" u="none" strike="noStrike" cap="none">
                <a:solidFill>
                  <a:srgbClr val="A7A7A7"/>
                </a:solidFill>
                <a:latin typeface="Century"/>
                <a:ea typeface="Century"/>
                <a:cs typeface="Century"/>
                <a:sym typeface="Century"/>
              </a:defRPr>
            </a:lvl9pPr>
          </a:lstStyle>
          <a:p>
            <a:pPr marL="0" lvl="0" indent="0" algn="ctr" rtl="0">
              <a:spcBef>
                <a:spcPts val="0"/>
              </a:spcBef>
              <a:spcAft>
                <a:spcPts val="0"/>
              </a:spcAft>
              <a:buNone/>
            </a:pPr>
            <a:fld id="{00000000-1234-1234-1234-123412341234}" type="slidenum">
              <a:rPr lang="en-US"/>
              <a:t>‹#›</a:t>
            </a:fld>
            <a:endParaRPr/>
          </a:p>
        </p:txBody>
      </p:sp>
      <p:sp>
        <p:nvSpPr>
          <p:cNvPr id="253" name="Google Shape;253;p67"/>
          <p:cNvSpPr txBox="1">
            <a:spLocks noGrp="1"/>
          </p:cNvSpPr>
          <p:nvPr>
            <p:ph type="body" idx="1"/>
          </p:nvPr>
        </p:nvSpPr>
        <p:spPr>
          <a:xfrm>
            <a:off x="298847" y="895350"/>
            <a:ext cx="8538000" cy="36171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54" name="Google Shape;254;p67"/>
          <p:cNvSpPr txBox="1">
            <a:spLocks noGrp="1"/>
          </p:cNvSpPr>
          <p:nvPr>
            <p:ph type="title"/>
          </p:nvPr>
        </p:nvSpPr>
        <p:spPr>
          <a:xfrm>
            <a:off x="0" y="1"/>
            <a:ext cx="9144000" cy="5676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255"/>
        <p:cNvGrpSpPr/>
        <p:nvPr/>
      </p:nvGrpSpPr>
      <p:grpSpPr>
        <a:xfrm>
          <a:off x="0" y="0"/>
          <a:ext cx="0" cy="0"/>
          <a:chOff x="0" y="0"/>
          <a:chExt cx="0" cy="0"/>
        </a:xfrm>
      </p:grpSpPr>
      <p:sp>
        <p:nvSpPr>
          <p:cNvPr id="256" name="Google Shape;256;p6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7" name="Google Shape;257;p6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8" name="Google Shape;258;p6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9" name="Google Shape;259;p6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0" name="Google Shape;260;p6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48"/>
        <p:cNvGrpSpPr/>
        <p:nvPr/>
      </p:nvGrpSpPr>
      <p:grpSpPr>
        <a:xfrm>
          <a:off x="0" y="0"/>
          <a:ext cx="0" cy="0"/>
          <a:chOff x="0" y="0"/>
          <a:chExt cx="0" cy="0"/>
        </a:xfrm>
      </p:grpSpPr>
      <p:pic>
        <p:nvPicPr>
          <p:cNvPr id="49" name="Google Shape;49;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8"/>
          <p:cNvSpPr txBox="1">
            <a:spLocks noGrp="1"/>
          </p:cNvSpPr>
          <p:nvPr>
            <p:ph type="body" idx="1"/>
          </p:nvPr>
        </p:nvSpPr>
        <p:spPr>
          <a:xfrm>
            <a:off x="400050" y="1200150"/>
            <a:ext cx="8343900" cy="3543300"/>
          </a:xfrm>
          <a:prstGeom prst="rect">
            <a:avLst/>
          </a:prstGeom>
          <a:solidFill>
            <a:schemeClr val="lt1">
              <a:alpha val="49803"/>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54"/>
        <p:cNvGrpSpPr/>
        <p:nvPr/>
      </p:nvGrpSpPr>
      <p:grpSpPr>
        <a:xfrm>
          <a:off x="0" y="0"/>
          <a:ext cx="0" cy="0"/>
          <a:chOff x="0" y="0"/>
          <a:chExt cx="0" cy="0"/>
        </a:xfrm>
      </p:grpSpPr>
      <p:pic>
        <p:nvPicPr>
          <p:cNvPr id="55" name="Google Shape;55;p1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5"/>
        <p:cNvGrpSpPr/>
        <p:nvPr/>
      </p:nvGrpSpPr>
      <p:grpSpPr>
        <a:xfrm>
          <a:off x="0" y="0"/>
          <a:ext cx="0" cy="0"/>
          <a:chOff x="0" y="0"/>
          <a:chExt cx="0" cy="0"/>
        </a:xfrm>
      </p:grpSpPr>
      <p:sp>
        <p:nvSpPr>
          <p:cNvPr id="156" name="Google Shape;156;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7" name="Google Shape;157;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58" name="Google Shape;158;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5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tx1"/>
                </a:solidFill>
              </a:defRPr>
            </a:lvl1pPr>
            <a:lvl2pPr lvl="1" algn="r" rtl="0">
              <a:buNone/>
              <a:defRPr sz="1300">
                <a:solidFill>
                  <a:schemeClr val="tx1"/>
                </a:solidFill>
              </a:defRPr>
            </a:lvl2pPr>
            <a:lvl3pPr lvl="2" algn="r" rtl="0">
              <a:buNone/>
              <a:defRPr sz="1300">
                <a:solidFill>
                  <a:schemeClr val="tx1"/>
                </a:solidFill>
              </a:defRPr>
            </a:lvl3pPr>
            <a:lvl4pPr lvl="3" algn="r" rtl="0">
              <a:buNone/>
              <a:defRPr sz="1300">
                <a:solidFill>
                  <a:schemeClr val="tx1"/>
                </a:solidFill>
              </a:defRPr>
            </a:lvl4pPr>
            <a:lvl5pPr lvl="4" algn="r" rtl="0">
              <a:buNone/>
              <a:defRPr sz="1300">
                <a:solidFill>
                  <a:schemeClr val="tx1"/>
                </a:solidFill>
              </a:defRPr>
            </a:lvl5pPr>
            <a:lvl6pPr lvl="5" algn="r" rtl="0">
              <a:buNone/>
              <a:defRPr sz="1300">
                <a:solidFill>
                  <a:schemeClr val="tx1"/>
                </a:solidFill>
              </a:defRPr>
            </a:lvl6pPr>
            <a:lvl7pPr lvl="6" algn="r" rtl="0">
              <a:buNone/>
              <a:defRPr sz="1300">
                <a:solidFill>
                  <a:schemeClr val="tx1"/>
                </a:solidFill>
              </a:defRPr>
            </a:lvl7pPr>
            <a:lvl8pPr lvl="7" algn="r" rtl="0">
              <a:buNone/>
              <a:defRPr sz="1300">
                <a:solidFill>
                  <a:schemeClr val="tx1"/>
                </a:solidFill>
              </a:defRPr>
            </a:lvl8pPr>
            <a:lvl9pPr lvl="8" algn="r" rtl="0">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louisianabelieves.com/docs/default-source/assessment/elps-guidance-2019-2020.pdf?sfvrsn=28dc9d1f_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louisianabelieves.com/docs/default-source/english-learners/el-instructional-support-plan-(002).pdf?sfvrsn=f9839c1f_4" TargetMode="External"/><Relationship Id="rId5" Type="http://schemas.openxmlformats.org/officeDocument/2006/relationships/hyperlink" Target="https://www.louisianabelieves.com/docs/default-source/assessment/english-learner-accommodations-checklist.pdf?sfvrsn=c6c5901f_18" TargetMode="External"/><Relationship Id="rId4" Type="http://schemas.openxmlformats.org/officeDocument/2006/relationships/hyperlink" Target="https://www.louisianabelieves.com/docs/default-source/assessment/elpt-assessment-guide.pdf?sfvrsn=4"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melanie.mayeux@la.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assessment@la.gov" TargetMode="External"/><Relationship Id="rId5" Type="http://schemas.openxmlformats.org/officeDocument/2006/relationships/hyperlink" Target="mailto:jennifer.baird@la.gov" TargetMode="External"/><Relationship Id="rId4" Type="http://schemas.openxmlformats.org/officeDocument/2006/relationships/hyperlink" Target="mailto:alice.garcia@la.gov"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2.ed.gov/about/offices/list/oela/newcomers-toolkit/ncomertoolkit.pdf" TargetMode="External"/><Relationship Id="rId7" Type="http://schemas.openxmlformats.org/officeDocument/2006/relationships/hyperlink" Target="https://www.louisianabelieves.com/resources/library/english-learner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2.ed.gov/about/offices/list/ocr/ellresources.html" TargetMode="External"/><Relationship Id="rId5" Type="http://schemas.openxmlformats.org/officeDocument/2006/relationships/hyperlink" Target="https://www2.ed.gov/about/offices/list/oela/english-learner-toolkit/eltoolkit.pdf" TargetMode="External"/><Relationship Id="rId4" Type="http://schemas.openxmlformats.org/officeDocument/2006/relationships/hyperlink" Target="https://www2.ed.gov/policy/elsec/leg/essa/essatitleiiiguidenglishlearners92016.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69"/>
          <p:cNvSpPr txBox="1">
            <a:spLocks noGrp="1"/>
          </p:cNvSpPr>
          <p:nvPr>
            <p:ph type="title"/>
          </p:nvPr>
        </p:nvSpPr>
        <p:spPr>
          <a:xfrm>
            <a:off x="426225" y="1699350"/>
            <a:ext cx="8242200" cy="22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LDOE English Learner Program Updates</a:t>
            </a:r>
            <a:endParaRPr/>
          </a:p>
          <a:p>
            <a:pPr marL="0" lvl="0" indent="0" algn="ctr" rtl="0">
              <a:spcBef>
                <a:spcPts val="0"/>
              </a:spcBef>
              <a:spcAft>
                <a:spcPts val="0"/>
              </a:spcAft>
              <a:buNone/>
            </a:pPr>
            <a:endParaRPr/>
          </a:p>
          <a:p>
            <a:pPr marL="0" lvl="0" indent="0" algn="ctr" rtl="0">
              <a:spcBef>
                <a:spcPts val="0"/>
              </a:spcBef>
              <a:spcAft>
                <a:spcPts val="0"/>
              </a:spcAft>
              <a:buNone/>
            </a:pPr>
            <a:r>
              <a:rPr lang="en-US"/>
              <a:t>November 1, 2019</a:t>
            </a:r>
            <a:endParaRPr/>
          </a:p>
          <a:p>
            <a:pPr marL="0" lvl="0" indent="0" algn="ctr" rtl="0">
              <a:spcBef>
                <a:spcPts val="0"/>
              </a:spcBef>
              <a:spcAft>
                <a:spcPts val="0"/>
              </a:spcAft>
              <a:buNone/>
            </a:pPr>
            <a:r>
              <a:rPr lang="en-US"/>
              <a:t>Alice Garcia </a:t>
            </a:r>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7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EL Policy Updates: Bulletin 118 </a:t>
            </a:r>
            <a:endParaRPr/>
          </a:p>
        </p:txBody>
      </p:sp>
      <p:sp>
        <p:nvSpPr>
          <p:cNvPr id="320" name="Google Shape;320;p77"/>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dirty="0"/>
              <a:t>Bulletin 118:</a:t>
            </a:r>
            <a:endParaRPr dirty="0"/>
          </a:p>
          <a:p>
            <a:pPr marL="0" lvl="0" indent="0" algn="l" rtl="0">
              <a:lnSpc>
                <a:spcPct val="115000"/>
              </a:lnSpc>
              <a:spcBef>
                <a:spcPts val="1200"/>
              </a:spcBef>
              <a:spcAft>
                <a:spcPts val="0"/>
              </a:spcAft>
              <a:buNone/>
            </a:pPr>
            <a:r>
              <a:rPr lang="en-US" dirty="0"/>
              <a:t>A. English Learners (EL) are to be identified through </a:t>
            </a:r>
            <a:r>
              <a:rPr lang="en-US" b="1" dirty="0"/>
              <a:t>a two-step standardized process</a:t>
            </a:r>
            <a:r>
              <a:rPr lang="en-US" dirty="0"/>
              <a:t>:</a:t>
            </a:r>
            <a:endParaRPr dirty="0"/>
          </a:p>
          <a:p>
            <a:pPr marL="0" lvl="0" indent="0" algn="l" rtl="0">
              <a:lnSpc>
                <a:spcPct val="115000"/>
              </a:lnSpc>
              <a:spcBef>
                <a:spcPts val="1200"/>
              </a:spcBef>
              <a:spcAft>
                <a:spcPts val="0"/>
              </a:spcAft>
              <a:buNone/>
            </a:pPr>
            <a:r>
              <a:rPr lang="en-US" dirty="0"/>
              <a:t>1. Upon enrollment in school, parents or custodians are provided with a </a:t>
            </a:r>
            <a:r>
              <a:rPr lang="en-US" b="1" dirty="0"/>
              <a:t>Home Language Survey (HLS) </a:t>
            </a:r>
            <a:r>
              <a:rPr lang="en-US" dirty="0"/>
              <a:t>designed to identify which students are potential English Learners and therefore require an assessment of their English language proficiency.</a:t>
            </a:r>
            <a:endParaRPr dirty="0"/>
          </a:p>
          <a:p>
            <a:pPr marL="0" lvl="0" indent="0" algn="l" rtl="0">
              <a:lnSpc>
                <a:spcPct val="115000"/>
              </a:lnSpc>
              <a:spcBef>
                <a:spcPts val="1200"/>
              </a:spcBef>
              <a:spcAft>
                <a:spcPts val="0"/>
              </a:spcAft>
              <a:buNone/>
            </a:pPr>
            <a:r>
              <a:rPr lang="en-US" dirty="0"/>
              <a:t>2. If an assessment is required, LEAs must administer the </a:t>
            </a:r>
            <a:r>
              <a:rPr lang="en-US" b="1" dirty="0"/>
              <a:t>English Language Proficiency Screener (ELPS), </a:t>
            </a:r>
            <a:r>
              <a:rPr lang="en-US" dirty="0"/>
              <a:t>which assesses proficiency in all four language domains – speaking, listening, reading, and writing – within 30 days</a:t>
            </a:r>
            <a:endParaRPr dirty="0"/>
          </a:p>
          <a:p>
            <a:pPr marL="0" lvl="0" indent="0" algn="l" rtl="0">
              <a:spcBef>
                <a:spcPts val="120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Guidance on Spanish Math Assessments </a:t>
            </a:r>
            <a:endParaRPr lang="en-US" dirty="0"/>
          </a:p>
        </p:txBody>
      </p:sp>
      <p:sp>
        <p:nvSpPr>
          <p:cNvPr id="3" name="Text Placeholder 2"/>
          <p:cNvSpPr>
            <a:spLocks noGrp="1"/>
          </p:cNvSpPr>
          <p:nvPr>
            <p:ph type="body" idx="1"/>
          </p:nvPr>
        </p:nvSpPr>
        <p:spPr/>
        <p:txBody>
          <a:bodyPr/>
          <a:lstStyle/>
          <a:p>
            <a:pPr marL="114300" indent="0">
              <a:buNone/>
            </a:pPr>
            <a:r>
              <a:rPr lang="en-US" dirty="0" smtClean="0"/>
              <a:t>LEAP 2025 mathematics assessments are available in Spanish for grades 3-8, Algebra I and Geometry, however, schools should use the follow guidance when deciding which students will take the assessments in Spanish.</a:t>
            </a:r>
          </a:p>
          <a:p>
            <a:pPr marL="114300" indent="0">
              <a:buNone/>
            </a:pPr>
            <a:endParaRPr lang="en-US" dirty="0" smtClean="0"/>
          </a:p>
        </p:txBody>
      </p:sp>
      <p:pic>
        <p:nvPicPr>
          <p:cNvPr id="4" name="Picture 3"/>
          <p:cNvPicPr>
            <a:picLocks noChangeAspect="1"/>
          </p:cNvPicPr>
          <p:nvPr/>
        </p:nvPicPr>
        <p:blipFill>
          <a:blip r:embed="rId2"/>
          <a:stretch>
            <a:fillRect/>
          </a:stretch>
        </p:blipFill>
        <p:spPr>
          <a:xfrm>
            <a:off x="546537" y="2109454"/>
            <a:ext cx="7861739" cy="2578717"/>
          </a:xfrm>
          <a:prstGeom prst="rect">
            <a:avLst/>
          </a:prstGeom>
        </p:spPr>
      </p:pic>
    </p:spTree>
    <p:extLst>
      <p:ext uri="{BB962C8B-B14F-4D97-AF65-F5344CB8AC3E}">
        <p14:creationId xmlns:p14="http://schemas.microsoft.com/office/powerpoint/2010/main" val="782088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Guidance on Grading English Learners</a:t>
            </a:r>
            <a:endParaRPr lang="en-US" dirty="0"/>
          </a:p>
        </p:txBody>
      </p:sp>
      <p:sp>
        <p:nvSpPr>
          <p:cNvPr id="3" name="Text Placeholder 2"/>
          <p:cNvSpPr>
            <a:spLocks noGrp="1"/>
          </p:cNvSpPr>
          <p:nvPr>
            <p:ph type="body" idx="1"/>
          </p:nvPr>
        </p:nvSpPr>
        <p:spPr/>
        <p:txBody>
          <a:bodyPr/>
          <a:lstStyle/>
          <a:p>
            <a:pPr marL="114300" indent="0">
              <a:buNone/>
            </a:pPr>
            <a:r>
              <a:rPr lang="en-US" sz="1600" dirty="0" smtClean="0"/>
              <a:t>The USDOE provides the following guidance on grading ELs</a:t>
            </a:r>
            <a:r>
              <a:rPr lang="en-US" sz="1600" dirty="0" smtClean="0"/>
              <a:t>:</a:t>
            </a:r>
          </a:p>
          <a:p>
            <a:pPr marL="114300" indent="0">
              <a:buNone/>
            </a:pPr>
            <a:r>
              <a:rPr lang="en-US" sz="1600" dirty="0"/>
              <a:t>	When grading English Language Learners, consideration should be given to research that suggests retention of students based on language proficiency and academic background can have negative effects on students </a:t>
            </a:r>
            <a:endParaRPr lang="en-US" sz="1600" dirty="0" smtClean="0"/>
          </a:p>
          <a:p>
            <a:pPr marL="114300" indent="0">
              <a:buNone/>
            </a:pPr>
            <a:r>
              <a:rPr lang="en-US" sz="1600" dirty="0" smtClean="0"/>
              <a:t>This means, that an EL should not fail a class because they are unable to access the content due to a lack of English proficiency.</a:t>
            </a:r>
          </a:p>
          <a:p>
            <a:pPr marL="114300" indent="0">
              <a:buNone/>
            </a:pPr>
            <a:r>
              <a:rPr lang="en-US" sz="1600" dirty="0" smtClean="0"/>
              <a:t>Beyond this, grading is a district policy. I recommend that the student be graded based on putting forth adequate effort.</a:t>
            </a:r>
          </a:p>
          <a:p>
            <a:r>
              <a:rPr lang="en-US" sz="1600" dirty="0" smtClean="0"/>
              <a:t>If the class is a modified (for ELs only) class, they can fail.</a:t>
            </a:r>
          </a:p>
          <a:p>
            <a:r>
              <a:rPr lang="en-US" sz="1600" dirty="0" smtClean="0"/>
              <a:t>If the EL is receiving all of their accommodations/modifications and is not able to access the class, please re-evaluate the checklist.</a:t>
            </a:r>
          </a:p>
          <a:p>
            <a:r>
              <a:rPr lang="en-US" sz="1600" dirty="0" smtClean="0"/>
              <a:t>If the student is not coming to class or is refusing to do anything, document and the student call fail. </a:t>
            </a:r>
            <a:endParaRPr lang="en-US" sz="1600" dirty="0"/>
          </a:p>
        </p:txBody>
      </p:sp>
    </p:spTree>
    <p:extLst>
      <p:ext uri="{BB962C8B-B14F-4D97-AF65-F5344CB8AC3E}">
        <p14:creationId xmlns:p14="http://schemas.microsoft.com/office/powerpoint/2010/main" val="2539063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Guidance on Identifying ELs as SWD</a:t>
            </a:r>
            <a:endParaRPr lang="en-US" dirty="0"/>
          </a:p>
        </p:txBody>
      </p:sp>
      <p:sp>
        <p:nvSpPr>
          <p:cNvPr id="3" name="Text Placeholder 2"/>
          <p:cNvSpPr>
            <a:spLocks noGrp="1"/>
          </p:cNvSpPr>
          <p:nvPr>
            <p:ph type="body" idx="1"/>
          </p:nvPr>
        </p:nvSpPr>
        <p:spPr/>
        <p:txBody>
          <a:bodyPr/>
          <a:lstStyle/>
          <a:p>
            <a:pPr marL="114300" indent="0">
              <a:buNone/>
            </a:pPr>
            <a:r>
              <a:rPr lang="en-US" dirty="0" smtClean="0"/>
              <a:t>ELs can and should be referred for SPED services if there is the possibility of an exceptionality.</a:t>
            </a:r>
          </a:p>
          <a:p>
            <a:pPr marL="114300" indent="0">
              <a:buNone/>
            </a:pPr>
            <a:r>
              <a:rPr lang="en-US" dirty="0" smtClean="0"/>
              <a:t>It is vital to make the distinction between language proficiency and a possible learning disability—they are not one and the same.</a:t>
            </a:r>
          </a:p>
          <a:p>
            <a:pPr marL="114300" indent="0">
              <a:buNone/>
            </a:pPr>
            <a:r>
              <a:rPr lang="en-US" dirty="0" smtClean="0"/>
              <a:t>Factors to consider when referring for evaluation:</a:t>
            </a:r>
          </a:p>
          <a:p>
            <a:r>
              <a:rPr lang="en-US" dirty="0"/>
              <a:t>	</a:t>
            </a:r>
            <a:r>
              <a:rPr lang="en-US" dirty="0" smtClean="0"/>
              <a:t>Can the student perform as expected in their own language?</a:t>
            </a:r>
          </a:p>
          <a:p>
            <a:r>
              <a:rPr lang="en-US" dirty="0"/>
              <a:t>	</a:t>
            </a:r>
            <a:r>
              <a:rPr lang="en-US" dirty="0" smtClean="0"/>
              <a:t>Is the student not making adequate progress in language development (4-7 years)?</a:t>
            </a:r>
          </a:p>
          <a:p>
            <a:r>
              <a:rPr lang="en-US" dirty="0"/>
              <a:t>	</a:t>
            </a:r>
            <a:r>
              <a:rPr lang="en-US" dirty="0" smtClean="0"/>
              <a:t>Does the student struggle with mathematics when there are no word problems?</a:t>
            </a:r>
          </a:p>
        </p:txBody>
      </p:sp>
    </p:spTree>
    <p:extLst>
      <p:ext uri="{BB962C8B-B14F-4D97-AF65-F5344CB8AC3E}">
        <p14:creationId xmlns:p14="http://schemas.microsoft.com/office/powerpoint/2010/main" val="193494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78"/>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EL State Profile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7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Key Challenges Specific to English Learners</a:t>
            </a:r>
            <a:endParaRPr/>
          </a:p>
        </p:txBody>
      </p:sp>
      <p:sp>
        <p:nvSpPr>
          <p:cNvPr id="333" name="Google Shape;333;p79"/>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457200" lvl="0" indent="-342900" algn="l" rtl="0">
              <a:spcBef>
                <a:spcPts val="750"/>
              </a:spcBef>
              <a:spcAft>
                <a:spcPts val="0"/>
              </a:spcAft>
              <a:buSzPts val="1800"/>
              <a:buChar char="•"/>
            </a:pPr>
            <a:r>
              <a:rPr lang="en-US"/>
              <a:t>English Learners are not homogenous. They come from diverse backgrounds and cultures, speak different languages and have diverse educational experiences and expectations.</a:t>
            </a:r>
            <a:endParaRPr/>
          </a:p>
          <a:p>
            <a:pPr marL="457200" lvl="0" indent="-342900" algn="l" rtl="0">
              <a:spcBef>
                <a:spcPts val="0"/>
              </a:spcBef>
              <a:spcAft>
                <a:spcPts val="0"/>
              </a:spcAft>
              <a:buSzPts val="1800"/>
              <a:buChar char="•"/>
            </a:pPr>
            <a:r>
              <a:rPr lang="en-US"/>
              <a:t>English Learners enter our school system at varying levels of English language proficiency. </a:t>
            </a:r>
            <a:endParaRPr/>
          </a:p>
          <a:p>
            <a:pPr marL="457200" lvl="0" indent="-342900" algn="l" rtl="0">
              <a:spcBef>
                <a:spcPts val="0"/>
              </a:spcBef>
              <a:spcAft>
                <a:spcPts val="0"/>
              </a:spcAft>
              <a:buSzPts val="1800"/>
              <a:buChar char="•"/>
            </a:pPr>
            <a:r>
              <a:rPr lang="en-US"/>
              <a:t>Some English Learners enter our school system with needs beyond language acquisition, including trauma in some cases.</a:t>
            </a:r>
            <a:endParaRPr/>
          </a:p>
          <a:p>
            <a:pPr marL="457200" lvl="0" indent="-342900" algn="l" rtl="0">
              <a:spcBef>
                <a:spcPts val="0"/>
              </a:spcBef>
              <a:spcAft>
                <a:spcPts val="0"/>
              </a:spcAft>
              <a:buSzPts val="1800"/>
              <a:buChar char="•"/>
            </a:pPr>
            <a:r>
              <a:rPr lang="en-US"/>
              <a:t>Many teachers often feel unprepared and often assume that they cannot teach content to English Learners if they do not speak the same language.</a:t>
            </a:r>
            <a:endParaRPr/>
          </a:p>
          <a:p>
            <a:pPr marL="457200" lvl="0" indent="-342900" algn="l" rtl="0">
              <a:spcBef>
                <a:spcPts val="0"/>
              </a:spcBef>
              <a:spcAft>
                <a:spcPts val="0"/>
              </a:spcAft>
              <a:buSzPts val="1800"/>
              <a:buChar char="•"/>
            </a:pPr>
            <a:r>
              <a:rPr lang="en-US"/>
              <a:t>Some EL teachers/instructional specialists lack content knowledge and provide language support services that are disconnected from or in isolation from core content.</a:t>
            </a:r>
            <a:endParaRPr/>
          </a:p>
          <a:p>
            <a:pPr marL="457200" lvl="0" indent="-342900" algn="l" rtl="0">
              <a:spcBef>
                <a:spcPts val="0"/>
              </a:spcBef>
              <a:spcAft>
                <a:spcPts val="0"/>
              </a:spcAft>
              <a:buSzPts val="1800"/>
              <a:buChar char="•"/>
            </a:pPr>
            <a:r>
              <a:rPr lang="en-US"/>
              <a:t>It’s difficult to engage the families because many feel there might be too much unwanted scrutiny.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80"/>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State-Wide Demographics: </a:t>
            </a:r>
            <a:endParaRPr/>
          </a:p>
          <a:p>
            <a:pPr marL="0" lvl="0" indent="0" algn="ctr" rtl="0">
              <a:spcBef>
                <a:spcPts val="0"/>
              </a:spcBef>
              <a:spcAft>
                <a:spcPts val="0"/>
              </a:spcAft>
              <a:buNone/>
            </a:pPr>
            <a:r>
              <a:rPr lang="en-US"/>
              <a:t>Number of Years Served</a:t>
            </a:r>
            <a:endParaRPr/>
          </a:p>
        </p:txBody>
      </p:sp>
      <p:sp>
        <p:nvSpPr>
          <p:cNvPr id="340" name="Google Shape;340;p80"/>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   </a:t>
            </a:r>
            <a:endParaRPr/>
          </a:p>
        </p:txBody>
      </p:sp>
      <p:pic>
        <p:nvPicPr>
          <p:cNvPr id="341" name="Google Shape;341;p80"/>
          <p:cNvPicPr preferRelativeResize="0"/>
          <p:nvPr/>
        </p:nvPicPr>
        <p:blipFill>
          <a:blip r:embed="rId3">
            <a:alphaModFix/>
          </a:blip>
          <a:stretch>
            <a:fillRect/>
          </a:stretch>
        </p:blipFill>
        <p:spPr>
          <a:xfrm>
            <a:off x="224500" y="1766350"/>
            <a:ext cx="4132175" cy="2657475"/>
          </a:xfrm>
          <a:prstGeom prst="rect">
            <a:avLst/>
          </a:prstGeom>
          <a:noFill/>
          <a:ln>
            <a:noFill/>
          </a:ln>
        </p:spPr>
      </p:pic>
      <p:pic>
        <p:nvPicPr>
          <p:cNvPr id="342" name="Google Shape;342;p80"/>
          <p:cNvPicPr preferRelativeResize="0"/>
          <p:nvPr/>
        </p:nvPicPr>
        <p:blipFill>
          <a:blip r:embed="rId4">
            <a:alphaModFix/>
          </a:blip>
          <a:stretch>
            <a:fillRect/>
          </a:stretch>
        </p:blipFill>
        <p:spPr>
          <a:xfrm>
            <a:off x="4824950" y="1766350"/>
            <a:ext cx="4026400" cy="2657475"/>
          </a:xfrm>
          <a:prstGeom prst="rect">
            <a:avLst/>
          </a:prstGeom>
          <a:noFill/>
          <a:ln>
            <a:noFill/>
          </a:ln>
        </p:spPr>
      </p:pic>
      <p:sp>
        <p:nvSpPr>
          <p:cNvPr id="343" name="Google Shape;343;p80"/>
          <p:cNvSpPr txBox="1"/>
          <p:nvPr/>
        </p:nvSpPr>
        <p:spPr>
          <a:xfrm>
            <a:off x="509550" y="1143000"/>
            <a:ext cx="8124900" cy="389400"/>
          </a:xfrm>
          <a:prstGeom prst="rect">
            <a:avLst/>
          </a:prstGeom>
          <a:solidFill>
            <a:srgbClr val="A2C4C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i="1">
                <a:latin typeface="Calibri"/>
                <a:ea typeface="Calibri"/>
                <a:cs typeface="Calibri"/>
                <a:sym typeface="Calibri"/>
              </a:rPr>
              <a:t>The majority (76%) of ELs are NOT newcomers, nor are they Long-Term ELs (93%)</a:t>
            </a:r>
            <a:r>
              <a:rPr lang="en-US" sz="1800" b="1">
                <a:latin typeface="Calibri"/>
                <a:ea typeface="Calibri"/>
                <a:cs typeface="Calibri"/>
                <a:sym typeface="Calibri"/>
              </a:rPr>
              <a:t> </a:t>
            </a:r>
            <a:endParaRPr sz="1800" b="1">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8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State-Wide Demographics:</a:t>
            </a:r>
            <a:endParaRPr/>
          </a:p>
          <a:p>
            <a:pPr marL="0" lvl="0" indent="0" algn="ctr" rtl="0">
              <a:spcBef>
                <a:spcPts val="0"/>
              </a:spcBef>
              <a:spcAft>
                <a:spcPts val="0"/>
              </a:spcAft>
              <a:buNone/>
            </a:pPr>
            <a:r>
              <a:rPr lang="en-US"/>
              <a:t>Ethnicity and Education Classification</a:t>
            </a:r>
            <a:endParaRPr/>
          </a:p>
        </p:txBody>
      </p:sp>
      <p:pic>
        <p:nvPicPr>
          <p:cNvPr id="350" name="Google Shape;350;p81"/>
          <p:cNvPicPr preferRelativeResize="0"/>
          <p:nvPr/>
        </p:nvPicPr>
        <p:blipFill>
          <a:blip r:embed="rId3">
            <a:alphaModFix/>
          </a:blip>
          <a:stretch>
            <a:fillRect/>
          </a:stretch>
        </p:blipFill>
        <p:spPr>
          <a:xfrm>
            <a:off x="562050" y="1739012"/>
            <a:ext cx="3883125" cy="3005925"/>
          </a:xfrm>
          <a:prstGeom prst="rect">
            <a:avLst/>
          </a:prstGeom>
          <a:noFill/>
          <a:ln>
            <a:noFill/>
          </a:ln>
        </p:spPr>
      </p:pic>
      <p:pic>
        <p:nvPicPr>
          <p:cNvPr id="351" name="Google Shape;351;p81"/>
          <p:cNvPicPr preferRelativeResize="0"/>
          <p:nvPr/>
        </p:nvPicPr>
        <p:blipFill>
          <a:blip r:embed="rId4">
            <a:alphaModFix/>
          </a:blip>
          <a:stretch>
            <a:fillRect/>
          </a:stretch>
        </p:blipFill>
        <p:spPr>
          <a:xfrm>
            <a:off x="4592900" y="1710800"/>
            <a:ext cx="3658050" cy="3062350"/>
          </a:xfrm>
          <a:prstGeom prst="rect">
            <a:avLst/>
          </a:prstGeom>
          <a:noFill/>
          <a:ln>
            <a:noFill/>
          </a:ln>
        </p:spPr>
      </p:pic>
      <p:sp>
        <p:nvSpPr>
          <p:cNvPr id="352" name="Google Shape;352;p81"/>
          <p:cNvSpPr txBox="1"/>
          <p:nvPr/>
        </p:nvSpPr>
        <p:spPr>
          <a:xfrm>
            <a:off x="550600" y="1168375"/>
            <a:ext cx="7856400" cy="385200"/>
          </a:xfrm>
          <a:prstGeom prst="rect">
            <a:avLst/>
          </a:prstGeom>
          <a:solidFill>
            <a:srgbClr val="A2C4C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i="1">
                <a:latin typeface="Calibri"/>
                <a:ea typeface="Calibri"/>
                <a:cs typeface="Calibri"/>
                <a:sym typeface="Calibri"/>
              </a:rPr>
              <a:t>81% of ELs are Hispanic/Latino and 93% are classified as regular education.</a:t>
            </a:r>
            <a:endParaRPr sz="1800" b="1" i="1">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8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State-Wide Demographics:</a:t>
            </a:r>
            <a:endParaRPr/>
          </a:p>
          <a:p>
            <a:pPr marL="0" lvl="0" indent="0" algn="ctr" rtl="0">
              <a:spcBef>
                <a:spcPts val="0"/>
              </a:spcBef>
              <a:spcAft>
                <a:spcPts val="0"/>
              </a:spcAft>
              <a:buNone/>
            </a:pPr>
            <a:r>
              <a:rPr lang="en-US"/>
              <a:t>ELPT Participants by Grade</a:t>
            </a:r>
            <a:endParaRPr/>
          </a:p>
        </p:txBody>
      </p:sp>
      <p:pic>
        <p:nvPicPr>
          <p:cNvPr id="359" name="Google Shape;359;p82"/>
          <p:cNvPicPr preferRelativeResize="0"/>
          <p:nvPr/>
        </p:nvPicPr>
        <p:blipFill>
          <a:blip r:embed="rId3">
            <a:alphaModFix/>
          </a:blip>
          <a:stretch>
            <a:fillRect/>
          </a:stretch>
        </p:blipFill>
        <p:spPr>
          <a:xfrm>
            <a:off x="462775" y="1766000"/>
            <a:ext cx="7782950" cy="3020575"/>
          </a:xfrm>
          <a:prstGeom prst="rect">
            <a:avLst/>
          </a:prstGeom>
          <a:noFill/>
          <a:ln>
            <a:noFill/>
          </a:ln>
        </p:spPr>
      </p:pic>
      <p:sp>
        <p:nvSpPr>
          <p:cNvPr id="360" name="Google Shape;360;p82"/>
          <p:cNvSpPr txBox="1"/>
          <p:nvPr/>
        </p:nvSpPr>
        <p:spPr>
          <a:xfrm>
            <a:off x="711775" y="1149050"/>
            <a:ext cx="7399500" cy="472200"/>
          </a:xfrm>
          <a:prstGeom prst="rect">
            <a:avLst/>
          </a:prstGeom>
          <a:solidFill>
            <a:srgbClr val="A2C4C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i="1">
                <a:latin typeface="Calibri"/>
                <a:ea typeface="Calibri"/>
                <a:cs typeface="Calibri"/>
                <a:sym typeface="Calibri"/>
              </a:rPr>
              <a:t>Close to 50% of ELs are in grades K-3</a:t>
            </a:r>
            <a:endParaRPr sz="1800" b="1" i="1">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83"/>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Language Proficiency:</a:t>
            </a:r>
            <a:endParaRPr/>
          </a:p>
          <a:p>
            <a:pPr marL="0" lvl="0" indent="0" algn="ctr" rtl="0">
              <a:spcBef>
                <a:spcPts val="0"/>
              </a:spcBef>
              <a:spcAft>
                <a:spcPts val="0"/>
              </a:spcAft>
              <a:buNone/>
            </a:pPr>
            <a:r>
              <a:rPr lang="en-US"/>
              <a:t>State-Wide EL Growth As Measured By ELPT</a:t>
            </a:r>
            <a:endParaRPr/>
          </a:p>
        </p:txBody>
      </p:sp>
      <p:pic>
        <p:nvPicPr>
          <p:cNvPr id="367" name="Google Shape;367;p83"/>
          <p:cNvPicPr preferRelativeResize="0"/>
          <p:nvPr/>
        </p:nvPicPr>
        <p:blipFill>
          <a:blip r:embed="rId3">
            <a:alphaModFix/>
          </a:blip>
          <a:stretch>
            <a:fillRect/>
          </a:stretch>
        </p:blipFill>
        <p:spPr>
          <a:xfrm>
            <a:off x="741075" y="1871325"/>
            <a:ext cx="7426776" cy="3094500"/>
          </a:xfrm>
          <a:prstGeom prst="rect">
            <a:avLst/>
          </a:prstGeom>
          <a:noFill/>
          <a:ln>
            <a:noFill/>
          </a:ln>
        </p:spPr>
      </p:pic>
      <p:sp>
        <p:nvSpPr>
          <p:cNvPr id="368" name="Google Shape;368;p83"/>
          <p:cNvSpPr txBox="1"/>
          <p:nvPr/>
        </p:nvSpPr>
        <p:spPr>
          <a:xfrm>
            <a:off x="284075" y="1113575"/>
            <a:ext cx="8461500" cy="664500"/>
          </a:xfrm>
          <a:prstGeom prst="rect">
            <a:avLst/>
          </a:prstGeom>
          <a:solidFill>
            <a:srgbClr val="A2C4C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i="1">
                <a:latin typeface="Calibri"/>
                <a:ea typeface="Calibri"/>
                <a:cs typeface="Calibri"/>
                <a:sym typeface="Calibri"/>
              </a:rPr>
              <a:t>In general, ELs are showing growth in language proficiency, but not at all levels and not quickly enough.</a:t>
            </a:r>
            <a:endParaRPr sz="1800" b="1" i="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Today’s Agenda</a:t>
            </a:r>
            <a:endParaRPr lang="en-US" sz="2800" dirty="0"/>
          </a:p>
        </p:txBody>
      </p:sp>
      <p:sp>
        <p:nvSpPr>
          <p:cNvPr id="3" name="Text Placeholder 2"/>
          <p:cNvSpPr>
            <a:spLocks noGrp="1"/>
          </p:cNvSpPr>
          <p:nvPr>
            <p:ph type="body" idx="1"/>
          </p:nvPr>
        </p:nvSpPr>
        <p:spPr/>
        <p:txBody>
          <a:bodyPr/>
          <a:lstStyle/>
          <a:p>
            <a:r>
              <a:rPr lang="en-US" sz="1800" dirty="0" smtClean="0"/>
              <a:t>Guiding Beliefs</a:t>
            </a:r>
          </a:p>
          <a:p>
            <a:r>
              <a:rPr lang="en-US" sz="1800" dirty="0" smtClean="0"/>
              <a:t>Policy </a:t>
            </a:r>
            <a:r>
              <a:rPr lang="en-US" sz="1800" dirty="0" smtClean="0"/>
              <a:t>and Guidance Updates</a:t>
            </a:r>
            <a:endParaRPr lang="en-US" sz="1800" dirty="0" smtClean="0"/>
          </a:p>
          <a:p>
            <a:r>
              <a:rPr lang="en-US" sz="1800" dirty="0" smtClean="0"/>
              <a:t>State </a:t>
            </a:r>
            <a:r>
              <a:rPr lang="en-US" sz="1800" dirty="0" smtClean="0"/>
              <a:t>ELs at </a:t>
            </a:r>
            <a:r>
              <a:rPr lang="en-US" sz="1800" dirty="0" smtClean="0"/>
              <a:t>a Glance</a:t>
            </a:r>
          </a:p>
          <a:p>
            <a:r>
              <a:rPr lang="en-US" sz="1800" dirty="0" smtClean="0"/>
              <a:t>EL Community of Practice: Overview</a:t>
            </a:r>
          </a:p>
          <a:p>
            <a:r>
              <a:rPr lang="en-US" sz="1800" dirty="0" smtClean="0"/>
              <a:t>Wrap-up</a:t>
            </a:r>
            <a:endParaRPr lang="en-US" sz="1800" dirty="0"/>
          </a:p>
        </p:txBody>
      </p:sp>
    </p:spTree>
    <p:extLst>
      <p:ext uri="{BB962C8B-B14F-4D97-AF65-F5344CB8AC3E}">
        <p14:creationId xmlns:p14="http://schemas.microsoft.com/office/powerpoint/2010/main" val="2844337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8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What Do We Know About English Learners and PreK?</a:t>
            </a:r>
            <a:endParaRPr/>
          </a:p>
        </p:txBody>
      </p:sp>
      <p:pic>
        <p:nvPicPr>
          <p:cNvPr id="375" name="Google Shape;375;p84"/>
          <p:cNvPicPr preferRelativeResize="0"/>
          <p:nvPr/>
        </p:nvPicPr>
        <p:blipFill>
          <a:blip r:embed="rId3">
            <a:alphaModFix/>
          </a:blip>
          <a:stretch>
            <a:fillRect/>
          </a:stretch>
        </p:blipFill>
        <p:spPr>
          <a:xfrm>
            <a:off x="0" y="1717500"/>
            <a:ext cx="9144001" cy="3426000"/>
          </a:xfrm>
          <a:prstGeom prst="rect">
            <a:avLst/>
          </a:prstGeom>
          <a:noFill/>
          <a:ln>
            <a:noFill/>
          </a:ln>
        </p:spPr>
      </p:pic>
      <p:sp>
        <p:nvSpPr>
          <p:cNvPr id="376" name="Google Shape;376;p84"/>
          <p:cNvSpPr txBox="1"/>
          <p:nvPr/>
        </p:nvSpPr>
        <p:spPr>
          <a:xfrm>
            <a:off x="156550" y="1117652"/>
            <a:ext cx="8932800" cy="599700"/>
          </a:xfrm>
          <a:prstGeom prst="rect">
            <a:avLst/>
          </a:prstGeom>
          <a:solidFill>
            <a:srgbClr val="A2C4C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i="1">
                <a:latin typeface="Calibri"/>
                <a:ea typeface="Calibri"/>
                <a:cs typeface="Calibri"/>
                <a:sym typeface="Calibri"/>
              </a:rPr>
              <a:t>English Learners (EL) attending PreK consistently performed better on all 5 KEA domains than those who did not attend PreK.</a:t>
            </a:r>
            <a:endParaRPr sz="1600" b="1" i="1">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85"/>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Community of Practice Initiative  </a:t>
            </a: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8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EL Community of Practice: Focus Areas</a:t>
            </a:r>
            <a:endParaRPr/>
          </a:p>
        </p:txBody>
      </p:sp>
      <p:graphicFrame>
        <p:nvGraphicFramePr>
          <p:cNvPr id="389" name="Google Shape;389;p86"/>
          <p:cNvGraphicFramePr/>
          <p:nvPr/>
        </p:nvGraphicFramePr>
        <p:xfrm>
          <a:off x="440625" y="1194700"/>
          <a:ext cx="8262750" cy="1828680"/>
        </p:xfrm>
        <a:graphic>
          <a:graphicData uri="http://schemas.openxmlformats.org/drawingml/2006/table">
            <a:tbl>
              <a:tblPr>
                <a:noFill/>
                <a:tableStyleId>{2C0E238D-CBD7-4B28-B5CC-38CB08F4E546}</a:tableStyleId>
              </a:tblPr>
              <a:tblGrid>
                <a:gridCol w="1836500">
                  <a:extLst>
                    <a:ext uri="{9D8B030D-6E8A-4147-A177-3AD203B41FA5}">
                      <a16:colId xmlns:a16="http://schemas.microsoft.com/office/drawing/2014/main" val="20000"/>
                    </a:ext>
                  </a:extLst>
                </a:gridCol>
                <a:gridCol w="64262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1800" b="1">
                          <a:latin typeface="Calibri"/>
                          <a:ea typeface="Calibri"/>
                          <a:cs typeface="Calibri"/>
                          <a:sym typeface="Calibri"/>
                        </a:rPr>
                        <a:t>Focus Area 1:</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FA8DC"/>
                    </a:solidFill>
                  </a:tcPr>
                </a:tc>
                <a:tc>
                  <a:txBody>
                    <a:bodyPr/>
                    <a:lstStyle/>
                    <a:p>
                      <a:pPr marL="0" lvl="0" indent="0" algn="l" rtl="0">
                        <a:spcBef>
                          <a:spcPts val="0"/>
                        </a:spcBef>
                        <a:spcAft>
                          <a:spcPts val="0"/>
                        </a:spcAft>
                        <a:buNone/>
                      </a:pPr>
                      <a:r>
                        <a:rPr lang="en-US" sz="1800">
                          <a:latin typeface="Calibri"/>
                          <a:ea typeface="Calibri"/>
                          <a:cs typeface="Calibri"/>
                          <a:sym typeface="Calibri"/>
                        </a:rPr>
                        <a:t>Using screening and assessment data to build a district EL profile</a:t>
                      </a:r>
                      <a:endParaRPr/>
                    </a:p>
                  </a:txBody>
                  <a:tcPr marL="91425" marR="91425" marT="91425" marB="91425">
                    <a:lnL w="9525" cap="flat" cmpd="sng">
                      <a:solidFill>
                        <a:schemeClr val="dk1"/>
                      </a:solidFill>
                      <a:prstDash val="solid"/>
                      <a:round/>
                      <a:headEnd type="none" w="sm" len="sm"/>
                      <a:tailEnd type="none" w="sm" len="sm"/>
                    </a:lnL>
                    <a:solidFill>
                      <a:srgbClr val="CFE2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800" b="1">
                          <a:latin typeface="Calibri"/>
                          <a:ea typeface="Calibri"/>
                          <a:cs typeface="Calibri"/>
                          <a:sym typeface="Calibri"/>
                        </a:rPr>
                        <a:t>Focus Area 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l" rtl="0">
                        <a:spcBef>
                          <a:spcPts val="0"/>
                        </a:spcBef>
                        <a:spcAft>
                          <a:spcPts val="0"/>
                        </a:spcAft>
                        <a:buNone/>
                      </a:pPr>
                      <a:r>
                        <a:rPr lang="en-US" sz="1800">
                          <a:latin typeface="Calibri"/>
                          <a:ea typeface="Calibri"/>
                          <a:cs typeface="Calibri"/>
                          <a:sym typeface="Calibri"/>
                        </a:rPr>
                        <a:t>Planning for high quality instruction and supports</a:t>
                      </a:r>
                      <a:endParaRPr/>
                    </a:p>
                  </a:txBody>
                  <a:tcPr marL="91425" marR="91425" marT="91425" marB="91425">
                    <a:lnL w="9525" cap="flat" cmpd="sng">
                      <a:solidFill>
                        <a:srgbClr val="000000"/>
                      </a:solidFill>
                      <a:prstDash val="solid"/>
                      <a:round/>
                      <a:headEnd type="none" w="sm" len="sm"/>
                      <a:tailEnd type="none" w="sm" len="sm"/>
                    </a:lnL>
                    <a:solidFill>
                      <a:srgbClr val="CFE2F3"/>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800" b="1">
                          <a:latin typeface="Calibri"/>
                          <a:ea typeface="Calibri"/>
                          <a:cs typeface="Calibri"/>
                          <a:sym typeface="Calibri"/>
                        </a:rPr>
                        <a:t>Focus Area 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l" rtl="0">
                        <a:spcBef>
                          <a:spcPts val="0"/>
                        </a:spcBef>
                        <a:spcAft>
                          <a:spcPts val="0"/>
                        </a:spcAft>
                        <a:buNone/>
                      </a:pPr>
                      <a:r>
                        <a:rPr lang="en-US" sz="1800">
                          <a:latin typeface="Calibri"/>
                          <a:ea typeface="Calibri"/>
                          <a:cs typeface="Calibri"/>
                          <a:sym typeface="Calibri"/>
                        </a:rPr>
                        <a:t>Engaging families effectively</a:t>
                      </a:r>
                      <a:endParaRPr/>
                    </a:p>
                  </a:txBody>
                  <a:tcPr marL="91425" marR="91425" marT="91425" marB="91425">
                    <a:lnL w="9525" cap="flat" cmpd="sng">
                      <a:solidFill>
                        <a:srgbClr val="000000"/>
                      </a:solidFill>
                      <a:prstDash val="solid"/>
                      <a:round/>
                      <a:headEnd type="none" w="sm" len="sm"/>
                      <a:tailEnd type="none" w="sm" len="sm"/>
                    </a:lnL>
                    <a:solidFill>
                      <a:srgbClr val="CFE2F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1800" b="1">
                          <a:latin typeface="Calibri"/>
                          <a:ea typeface="Calibri"/>
                          <a:cs typeface="Calibri"/>
                          <a:sym typeface="Calibri"/>
                        </a:rPr>
                        <a:t>Focus Area 4: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A8DC"/>
                    </a:solidFill>
                  </a:tcPr>
                </a:tc>
                <a:tc>
                  <a:txBody>
                    <a:bodyPr/>
                    <a:lstStyle/>
                    <a:p>
                      <a:pPr marL="0" lvl="0" indent="0" algn="l" rtl="0">
                        <a:spcBef>
                          <a:spcPts val="0"/>
                        </a:spcBef>
                        <a:spcAft>
                          <a:spcPts val="0"/>
                        </a:spcAft>
                        <a:buNone/>
                      </a:pPr>
                      <a:r>
                        <a:rPr lang="en-US" sz="1800">
                          <a:latin typeface="Calibri"/>
                          <a:ea typeface="Calibri"/>
                          <a:cs typeface="Calibri"/>
                          <a:sym typeface="Calibri"/>
                        </a:rPr>
                        <a:t>Monitoring and evaluating the effectiveness of EL programming </a:t>
                      </a:r>
                      <a:endParaRPr/>
                    </a:p>
                  </a:txBody>
                  <a:tcPr marL="91425" marR="91425" marT="91425" marB="91425">
                    <a:lnL w="9525" cap="flat" cmpd="sng">
                      <a:solidFill>
                        <a:srgbClr val="000000"/>
                      </a:solidFill>
                      <a:prstDash val="solid"/>
                      <a:round/>
                      <a:headEnd type="none" w="sm" len="sm"/>
                      <a:tailEnd type="none" w="sm" len="sm"/>
                    </a:lnL>
                    <a:solidFill>
                      <a:srgbClr val="CFE2F3"/>
                    </a:solidFill>
                  </a:tcPr>
                </a:tc>
                <a:extLst>
                  <a:ext uri="{0D108BD9-81ED-4DB2-BD59-A6C34878D82A}">
                    <a16:rowId xmlns:a16="http://schemas.microsoft.com/office/drawing/2014/main" val="10003"/>
                  </a:ext>
                </a:extLst>
              </a:tr>
            </a:tbl>
          </a:graphicData>
        </a:graphic>
      </p:graphicFrame>
      <p:sp>
        <p:nvSpPr>
          <p:cNvPr id="390" name="Google Shape;390;p86"/>
          <p:cNvSpPr txBox="1"/>
          <p:nvPr/>
        </p:nvSpPr>
        <p:spPr>
          <a:xfrm>
            <a:off x="440625" y="3192225"/>
            <a:ext cx="7963800" cy="14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latin typeface="Calibri"/>
                <a:ea typeface="Calibri"/>
                <a:cs typeface="Calibri"/>
                <a:sym typeface="Calibri"/>
              </a:rPr>
              <a:t>LDOE has started a series of professional development sessions called the EL Community of Practice. EL supervisors from across the state will come together throughout </a:t>
            </a:r>
            <a:r>
              <a:rPr lang="en-US" sz="1800" dirty="0" smtClean="0">
                <a:latin typeface="Calibri"/>
                <a:ea typeface="Calibri"/>
                <a:cs typeface="Calibri"/>
                <a:sym typeface="Calibri"/>
              </a:rPr>
              <a:t>the school year to develop a </a:t>
            </a:r>
            <a:r>
              <a:rPr lang="en-US" sz="1800" dirty="0">
                <a:latin typeface="Calibri"/>
                <a:ea typeface="Calibri"/>
                <a:cs typeface="Calibri"/>
                <a:sym typeface="Calibri"/>
              </a:rPr>
              <a:t>deeper understanding of the four focus areas.  Meetings began </a:t>
            </a:r>
            <a:r>
              <a:rPr lang="en-US" sz="1800" dirty="0" smtClean="0">
                <a:latin typeface="Calibri"/>
                <a:ea typeface="Calibri"/>
                <a:cs typeface="Calibri"/>
                <a:sym typeface="Calibri"/>
              </a:rPr>
              <a:t>in October. </a:t>
            </a:r>
            <a:endParaRPr sz="18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8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Focus Area 1</a:t>
            </a:r>
            <a:endParaRPr/>
          </a:p>
        </p:txBody>
      </p:sp>
      <p:sp>
        <p:nvSpPr>
          <p:cNvPr id="397" name="Google Shape;397;p87"/>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indent="0" algn="ctr">
              <a:buNone/>
            </a:pPr>
            <a:r>
              <a:rPr lang="en-US" b="1" dirty="0"/>
              <a:t>Using screening and assessment data to build a district EL profile</a:t>
            </a:r>
            <a:endParaRPr b="1" dirty="0"/>
          </a:p>
          <a:p>
            <a:pPr marL="457200" lvl="0" indent="-342900" algn="l" rtl="0">
              <a:spcBef>
                <a:spcPts val="750"/>
              </a:spcBef>
              <a:spcAft>
                <a:spcPts val="0"/>
              </a:spcAft>
              <a:buSzPts val="1800"/>
              <a:buAutoNum type="arabicPeriod"/>
            </a:pPr>
            <a:r>
              <a:rPr lang="en-US" u="sng" dirty="0">
                <a:solidFill>
                  <a:schemeClr val="hlink"/>
                </a:solidFill>
                <a:hlinkClick r:id="rId3"/>
              </a:rPr>
              <a:t>ELPS</a:t>
            </a:r>
            <a:r>
              <a:rPr lang="en-US" dirty="0"/>
              <a:t>/</a:t>
            </a:r>
            <a:r>
              <a:rPr lang="en-US" u="sng" dirty="0">
                <a:solidFill>
                  <a:schemeClr val="hlink"/>
                </a:solidFill>
                <a:hlinkClick r:id="rId4"/>
              </a:rPr>
              <a:t>ELPT</a:t>
            </a:r>
            <a:r>
              <a:rPr lang="en-US" dirty="0"/>
              <a:t> is administered as </a:t>
            </a:r>
            <a:r>
              <a:rPr lang="en-US" dirty="0" smtClean="0"/>
              <a:t>instructed</a:t>
            </a:r>
            <a:r>
              <a:rPr lang="en-US" dirty="0"/>
              <a:t> </a:t>
            </a:r>
            <a:r>
              <a:rPr lang="en-US" dirty="0" smtClean="0"/>
              <a:t>and student reports produced.</a:t>
            </a:r>
          </a:p>
          <a:p>
            <a:pPr marL="114300" lvl="0" indent="0" algn="l" rtl="0">
              <a:spcBef>
                <a:spcPts val="750"/>
              </a:spcBef>
              <a:spcAft>
                <a:spcPts val="0"/>
              </a:spcAft>
              <a:buSzPts val="1800"/>
              <a:buNone/>
            </a:pPr>
            <a:endParaRPr dirty="0"/>
          </a:p>
          <a:p>
            <a:pPr marL="114300" lvl="0" indent="0" algn="l" rtl="0">
              <a:spcBef>
                <a:spcPts val="0"/>
              </a:spcBef>
              <a:spcAft>
                <a:spcPts val="0"/>
              </a:spcAft>
              <a:buSzPts val="1800"/>
              <a:buNone/>
            </a:pPr>
            <a:r>
              <a:rPr lang="en-US" dirty="0" smtClean="0"/>
              <a:t>2. Analyze </a:t>
            </a:r>
            <a:r>
              <a:rPr lang="en-US" dirty="0"/>
              <a:t>reports for program placement (ELPS), language support </a:t>
            </a:r>
            <a:r>
              <a:rPr lang="en-US" dirty="0" smtClean="0"/>
              <a:t>services (ELPS/ELPT), to </a:t>
            </a:r>
            <a:r>
              <a:rPr lang="en-US" dirty="0"/>
              <a:t>fill-out the </a:t>
            </a:r>
            <a:r>
              <a:rPr lang="en-US" dirty="0">
                <a:hlinkClick r:id="rId5"/>
              </a:rPr>
              <a:t>EL Accommodation </a:t>
            </a:r>
            <a:r>
              <a:rPr lang="en-US" dirty="0" smtClean="0">
                <a:hlinkClick r:id="rId5"/>
              </a:rPr>
              <a:t>Checklist</a:t>
            </a:r>
            <a:r>
              <a:rPr lang="en-US" dirty="0" smtClean="0"/>
              <a:t> (ELPS/ELPT) and, if your school is using, an </a:t>
            </a:r>
            <a:r>
              <a:rPr lang="en-US" dirty="0" smtClean="0">
                <a:hlinkClick r:id="rId6"/>
              </a:rPr>
              <a:t>EL Instructional Support Plan</a:t>
            </a:r>
            <a:r>
              <a:rPr lang="en-US" dirty="0" smtClean="0"/>
              <a:t>. </a:t>
            </a:r>
            <a:r>
              <a:rPr lang="en-US" dirty="0"/>
              <a:t>All of these are revised each year to meet the student’s individual </a:t>
            </a:r>
            <a:r>
              <a:rPr lang="en-US" dirty="0" smtClean="0"/>
              <a:t>needs.</a:t>
            </a:r>
          </a:p>
          <a:p>
            <a:pPr marL="114300" lvl="0" indent="0" algn="l" rtl="0">
              <a:spcBef>
                <a:spcPts val="0"/>
              </a:spcBef>
              <a:spcAft>
                <a:spcPts val="0"/>
              </a:spcAft>
              <a:buSzPts val="1800"/>
              <a:buNone/>
            </a:pPr>
            <a:endParaRPr lang="en-US" dirty="0" smtClean="0"/>
          </a:p>
          <a:p>
            <a:pPr marL="114300" lvl="0" indent="0" algn="l" rtl="0">
              <a:spcBef>
                <a:spcPts val="0"/>
              </a:spcBef>
              <a:spcAft>
                <a:spcPts val="0"/>
              </a:spcAft>
              <a:buSzPts val="1800"/>
              <a:buNone/>
            </a:pPr>
            <a:r>
              <a:rPr lang="en-US" dirty="0" smtClean="0"/>
              <a:t>3. Use these same reports to compile school system EL profile to make EL program decisions. </a:t>
            </a:r>
            <a:endParaRPr dirty="0"/>
          </a:p>
          <a:p>
            <a:pPr marL="0" lvl="0" indent="0" algn="l" rtl="0">
              <a:spcBef>
                <a:spcPts val="750"/>
              </a:spcBef>
              <a:spcAft>
                <a:spcPts val="0"/>
              </a:spcAft>
              <a:buNone/>
            </a:pPr>
            <a:r>
              <a:rPr lang="en-US" dirty="0"/>
              <a:t>	</a:t>
            </a:r>
            <a:endParaRPr lang="en-US" dirty="0" smtClean="0"/>
          </a:p>
          <a:p>
            <a:pPr marL="0" lvl="0" indent="0" algn="l" rtl="0">
              <a:spcBef>
                <a:spcPts val="750"/>
              </a:spcBef>
              <a:spcAft>
                <a:spcPts val="0"/>
              </a:spcAft>
              <a:buNone/>
            </a:pPr>
            <a:endParaRPr dirty="0"/>
          </a:p>
        </p:txBody>
      </p:sp>
      <p:sp>
        <p:nvSpPr>
          <p:cNvPr id="3" name="Rectangle 2"/>
          <p:cNvSpPr/>
          <p:nvPr/>
        </p:nvSpPr>
        <p:spPr>
          <a:xfrm>
            <a:off x="1476703" y="1313793"/>
            <a:ext cx="6190593"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402"/>
        <p:cNvGrpSpPr/>
        <p:nvPr/>
      </p:nvGrpSpPr>
      <p:grpSpPr>
        <a:xfrm>
          <a:off x="0" y="0"/>
          <a:ext cx="0" cy="0"/>
          <a:chOff x="0" y="0"/>
          <a:chExt cx="0" cy="0"/>
        </a:xfrm>
      </p:grpSpPr>
      <p:sp>
        <p:nvSpPr>
          <p:cNvPr id="403" name="Google Shape;403;p8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Focus Area 2</a:t>
            </a:r>
            <a:endParaRPr dirty="0"/>
          </a:p>
        </p:txBody>
      </p:sp>
      <p:sp>
        <p:nvSpPr>
          <p:cNvPr id="404" name="Google Shape;404;p88"/>
          <p:cNvSpPr txBox="1">
            <a:spLocks noGrp="1"/>
          </p:cNvSpPr>
          <p:nvPr>
            <p:ph type="body" idx="1"/>
          </p:nvPr>
        </p:nvSpPr>
        <p:spPr>
          <a:xfrm>
            <a:off x="152400" y="1143000"/>
            <a:ext cx="8839200" cy="3543300"/>
          </a:xfrm>
          <a:prstGeom prst="rect">
            <a:avLst/>
          </a:prstGeom>
          <a:noFill/>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t" anchorCtr="0">
            <a:noAutofit/>
          </a:bodyPr>
          <a:lstStyle/>
          <a:p>
            <a:pPr marL="0" lvl="0" indent="0" algn="ctr" rtl="0">
              <a:spcBef>
                <a:spcPts val="750"/>
              </a:spcBef>
              <a:spcAft>
                <a:spcPts val="0"/>
              </a:spcAft>
              <a:buNone/>
            </a:pPr>
            <a:r>
              <a:rPr lang="en-US" b="1" dirty="0" smtClean="0"/>
              <a:t>Planning for high quality instruction and supports</a:t>
            </a:r>
          </a:p>
          <a:p>
            <a:pPr marL="0" lvl="0" indent="0" rtl="0">
              <a:spcBef>
                <a:spcPts val="750"/>
              </a:spcBef>
              <a:spcAft>
                <a:spcPts val="0"/>
              </a:spcAft>
              <a:buNone/>
            </a:pPr>
            <a:r>
              <a:rPr lang="en-US" dirty="0" smtClean="0"/>
              <a:t>Consider the needs of your ELs, your available staff and/or faculty, and building space.</a:t>
            </a:r>
          </a:p>
          <a:p>
            <a:pPr marL="0" lvl="0" indent="0" rtl="0">
              <a:spcBef>
                <a:spcPts val="750"/>
              </a:spcBef>
              <a:spcAft>
                <a:spcPts val="0"/>
              </a:spcAft>
              <a:buNone/>
            </a:pPr>
            <a:endParaRPr lang="en-US" dirty="0"/>
          </a:p>
          <a:p>
            <a:pPr marL="0" lvl="0" indent="0" rtl="0">
              <a:spcBef>
                <a:spcPts val="750"/>
              </a:spcBef>
              <a:spcAft>
                <a:spcPts val="0"/>
              </a:spcAft>
              <a:buNone/>
            </a:pPr>
            <a:endParaRPr lang="en-US" dirty="0" smtClean="0"/>
          </a:p>
          <a:p>
            <a:pPr marL="0" lvl="0" indent="0" rtl="0">
              <a:spcBef>
                <a:spcPts val="750"/>
              </a:spcBef>
              <a:spcAft>
                <a:spcPts val="0"/>
              </a:spcAft>
              <a:buNone/>
            </a:pPr>
            <a:endParaRPr lang="en-US" dirty="0"/>
          </a:p>
          <a:p>
            <a:pPr marL="0" lvl="0" indent="0" rtl="0">
              <a:spcBef>
                <a:spcPts val="750"/>
              </a:spcBef>
              <a:spcAft>
                <a:spcPts val="0"/>
              </a:spcAft>
              <a:buNone/>
            </a:pPr>
            <a:endParaRPr lang="en-US" dirty="0" smtClean="0"/>
          </a:p>
          <a:p>
            <a:pPr marL="0" lvl="0" indent="0" rtl="0">
              <a:spcBef>
                <a:spcPts val="750"/>
              </a:spcBef>
              <a:spcAft>
                <a:spcPts val="0"/>
              </a:spcAft>
              <a:buNone/>
            </a:pPr>
            <a:endParaRPr lang="en-US" dirty="0"/>
          </a:p>
          <a:p>
            <a:pPr marL="0" lvl="0" indent="0" rtl="0">
              <a:spcBef>
                <a:spcPts val="750"/>
              </a:spcBef>
              <a:spcAft>
                <a:spcPts val="0"/>
              </a:spcAft>
              <a:buNone/>
            </a:pPr>
            <a:r>
              <a:rPr lang="en-US" dirty="0" smtClean="0"/>
              <a:t>	Not all ELs should be supported in the same way. </a:t>
            </a:r>
          </a:p>
          <a:p>
            <a:pPr marL="0" lvl="0" indent="0" rtl="0">
              <a:spcBef>
                <a:spcPts val="750"/>
              </a:spcBef>
              <a:spcAft>
                <a:spcPts val="0"/>
              </a:spcAft>
              <a:buNone/>
            </a:pPr>
            <a:r>
              <a:rPr lang="en-US" b="1" dirty="0"/>
              <a:t>	</a:t>
            </a:r>
            <a:endParaRPr lang="en-US" b="1" dirty="0" smtClean="0"/>
          </a:p>
          <a:p>
            <a:pPr marL="0" lvl="0" indent="0" rtl="0">
              <a:spcBef>
                <a:spcPts val="750"/>
              </a:spcBef>
              <a:spcAft>
                <a:spcPts val="0"/>
              </a:spcAft>
              <a:buNone/>
            </a:pPr>
            <a:endParaRPr lang="en-US" b="1" dirty="0"/>
          </a:p>
          <a:p>
            <a:pPr marL="0" lvl="0" indent="0" rtl="0">
              <a:spcBef>
                <a:spcPts val="750"/>
              </a:spcBef>
              <a:spcAft>
                <a:spcPts val="0"/>
              </a:spcAft>
              <a:buNone/>
            </a:pPr>
            <a:r>
              <a:rPr lang="en-US" b="1" dirty="0"/>
              <a:t>	</a:t>
            </a:r>
            <a:endParaRPr b="1" dirty="0"/>
          </a:p>
        </p:txBody>
      </p:sp>
      <p:sp>
        <p:nvSpPr>
          <p:cNvPr id="2" name="Rectangle 1"/>
          <p:cNvSpPr/>
          <p:nvPr/>
        </p:nvSpPr>
        <p:spPr>
          <a:xfrm>
            <a:off x="5649310" y="2209800"/>
            <a:ext cx="2186152" cy="10825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spcBef>
                <a:spcPts val="750"/>
              </a:spcBef>
            </a:pPr>
            <a:r>
              <a:rPr lang="en-US" dirty="0"/>
              <a:t>Meeting the needs of ELs in K-3 is quite different than </a:t>
            </a:r>
            <a:r>
              <a:rPr lang="en-US" dirty="0" smtClean="0"/>
              <a:t>ELs in </a:t>
            </a:r>
            <a:r>
              <a:rPr lang="en-US" dirty="0"/>
              <a:t>grades 6-12.</a:t>
            </a:r>
          </a:p>
        </p:txBody>
      </p:sp>
      <p:sp>
        <p:nvSpPr>
          <p:cNvPr id="3" name="Rectangle 2"/>
          <p:cNvSpPr/>
          <p:nvPr/>
        </p:nvSpPr>
        <p:spPr>
          <a:xfrm>
            <a:off x="2932387" y="2230821"/>
            <a:ext cx="2049518" cy="12402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spcBef>
                <a:spcPts val="750"/>
              </a:spcBef>
            </a:pPr>
            <a:r>
              <a:rPr lang="en-US" dirty="0"/>
              <a:t>Newcomer ELs have different needs than those who have been here a year or more.</a:t>
            </a:r>
          </a:p>
        </p:txBody>
      </p:sp>
      <p:sp>
        <p:nvSpPr>
          <p:cNvPr id="4" name="Rectangle 3"/>
          <p:cNvSpPr/>
          <p:nvPr/>
        </p:nvSpPr>
        <p:spPr>
          <a:xfrm>
            <a:off x="567559" y="2159876"/>
            <a:ext cx="1818289" cy="13821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spcBef>
                <a:spcPts val="750"/>
              </a:spcBef>
            </a:pPr>
            <a:r>
              <a:rPr lang="en-US"/>
              <a:t>Are you getting a lot of SIFEs? Pursue program options and present them with graduation alternatives</a:t>
            </a:r>
            <a:r>
              <a:rPr lang="en-US" b="1"/>
              <a:t> </a:t>
            </a:r>
            <a:endParaRPr lang="en-US" b="1" dirty="0"/>
          </a:p>
        </p:txBody>
      </p:sp>
      <p:sp>
        <p:nvSpPr>
          <p:cNvPr id="5" name="Rectangle 4"/>
          <p:cNvSpPr/>
          <p:nvPr/>
        </p:nvSpPr>
        <p:spPr>
          <a:xfrm>
            <a:off x="2133600" y="1261241"/>
            <a:ext cx="4813738" cy="33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9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EL Program Models</a:t>
            </a:r>
            <a:endParaRPr/>
          </a:p>
        </p:txBody>
      </p:sp>
      <p:sp>
        <p:nvSpPr>
          <p:cNvPr id="431" name="Google Shape;431;p92"/>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b="1"/>
              <a:t>EL Coach</a:t>
            </a:r>
            <a:r>
              <a:rPr lang="en-US"/>
              <a:t>-specifically trained EL specialist works with content teachers to identify individualized targeted language supports while ELs remain in their content classrooms </a:t>
            </a:r>
            <a:endParaRPr/>
          </a:p>
          <a:p>
            <a:pPr marL="0" lvl="0" indent="0" algn="l" rtl="0">
              <a:spcBef>
                <a:spcPts val="750"/>
              </a:spcBef>
              <a:spcAft>
                <a:spcPts val="0"/>
              </a:spcAft>
              <a:buNone/>
            </a:pPr>
            <a:endParaRPr/>
          </a:p>
          <a:p>
            <a:pPr marL="0" lvl="0" indent="0" algn="l" rtl="0">
              <a:spcBef>
                <a:spcPts val="750"/>
              </a:spcBef>
              <a:spcAft>
                <a:spcPts val="0"/>
              </a:spcAft>
              <a:buNone/>
            </a:pPr>
            <a:r>
              <a:rPr lang="en-US" b="1"/>
              <a:t>Two-Way Immersion</a:t>
            </a:r>
            <a:r>
              <a:rPr lang="en-US"/>
              <a:t>-integrates native English speakers and native Spanish speakers with the goals of promoting high academic achievement, first and second language development and cross-cultural understanding for all students</a:t>
            </a:r>
            <a:endParaRPr/>
          </a:p>
          <a:p>
            <a:pPr marL="0" lvl="0" indent="0" algn="l" rtl="0">
              <a:spcBef>
                <a:spcPts val="750"/>
              </a:spcBef>
              <a:spcAft>
                <a:spcPts val="0"/>
              </a:spcAft>
              <a:buNone/>
            </a:pPr>
            <a:endParaRPr/>
          </a:p>
          <a:p>
            <a:pPr marL="0" lvl="0" indent="0" algn="l" rtl="0">
              <a:spcBef>
                <a:spcPts val="750"/>
              </a:spcBef>
              <a:spcAft>
                <a:spcPts val="0"/>
              </a:spcAft>
              <a:buNone/>
            </a:pPr>
            <a:r>
              <a:rPr lang="en-US" b="1"/>
              <a:t>Content Based English Instruction</a:t>
            </a:r>
            <a:r>
              <a:rPr lang="en-US"/>
              <a:t>-utilizes subject matter concepts as the context for language learning, allowing development of English proficiency in the four language domains (listening, speaking, reading and writing) in a purposeful and meaningful manner.</a:t>
            </a: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8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Focus Area 3</a:t>
            </a:r>
            <a:endParaRPr dirty="0"/>
          </a:p>
        </p:txBody>
      </p:sp>
      <p:sp>
        <p:nvSpPr>
          <p:cNvPr id="411" name="Google Shape;411;p89"/>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ctr" rtl="0">
              <a:spcBef>
                <a:spcPts val="750"/>
              </a:spcBef>
              <a:spcAft>
                <a:spcPts val="0"/>
              </a:spcAft>
              <a:buNone/>
            </a:pPr>
            <a:r>
              <a:rPr lang="en-US" b="1" dirty="0" smtClean="0"/>
              <a:t>Engaging Families Effectively</a:t>
            </a:r>
            <a:endParaRPr lang="en-US" dirty="0" smtClean="0"/>
          </a:p>
          <a:p>
            <a:pPr marL="0" lvl="0" indent="0" rtl="0">
              <a:spcBef>
                <a:spcPts val="750"/>
              </a:spcBef>
              <a:spcAft>
                <a:spcPts val="0"/>
              </a:spcAft>
              <a:buNone/>
            </a:pPr>
            <a:r>
              <a:rPr lang="en-US" dirty="0" smtClean="0"/>
              <a:t>Family engagement should start the moment they enroll. Find out how parents/guardians want information communicated to them.</a:t>
            </a:r>
          </a:p>
          <a:p>
            <a:pPr marL="285750" indent="-285750"/>
            <a:r>
              <a:rPr lang="en-US" dirty="0" smtClean="0"/>
              <a:t>Provide translators (not </a:t>
            </a:r>
            <a:r>
              <a:rPr lang="en-US" dirty="0" smtClean="0"/>
              <a:t>just students</a:t>
            </a:r>
            <a:r>
              <a:rPr lang="en-US" dirty="0" smtClean="0"/>
              <a:t>) at family events.</a:t>
            </a:r>
          </a:p>
          <a:p>
            <a:pPr marL="285750" indent="-285750"/>
            <a:r>
              <a:rPr lang="en-US" dirty="0" smtClean="0"/>
              <a:t>Provide any communication home in your most prevalent languages (Or provide them digitally so they can translate them)</a:t>
            </a:r>
          </a:p>
          <a:p>
            <a:pPr marL="285750" indent="-285750"/>
            <a:r>
              <a:rPr lang="en-US" dirty="0" smtClean="0"/>
              <a:t>Do </a:t>
            </a:r>
            <a:r>
              <a:rPr lang="en-US" dirty="0" err="1" smtClean="0"/>
              <a:t>robo</a:t>
            </a:r>
            <a:r>
              <a:rPr lang="en-US" dirty="0" smtClean="0"/>
              <a:t>-calls in another language.</a:t>
            </a:r>
          </a:p>
          <a:p>
            <a:pPr marL="285750" indent="-285750"/>
            <a:r>
              <a:rPr lang="en-US" dirty="0" smtClean="0"/>
              <a:t>Begin small, but be prepared to expand.</a:t>
            </a:r>
          </a:p>
          <a:p>
            <a:pPr marL="0" lvl="0" indent="0" rtl="0">
              <a:spcBef>
                <a:spcPts val="750"/>
              </a:spcBef>
              <a:spcAft>
                <a:spcPts val="0"/>
              </a:spcAft>
              <a:buNone/>
            </a:pPr>
            <a:r>
              <a:rPr lang="en-US" b="1" dirty="0" smtClean="0"/>
              <a:t> </a:t>
            </a:r>
            <a:endParaRPr b="1" dirty="0"/>
          </a:p>
        </p:txBody>
      </p:sp>
      <p:sp>
        <p:nvSpPr>
          <p:cNvPr id="2" name="Rectangle 1"/>
          <p:cNvSpPr/>
          <p:nvPr/>
        </p:nvSpPr>
        <p:spPr>
          <a:xfrm>
            <a:off x="3121572" y="1303283"/>
            <a:ext cx="2890345" cy="273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90"/>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Focus Area 4</a:t>
            </a:r>
            <a:endParaRPr dirty="0"/>
          </a:p>
        </p:txBody>
      </p:sp>
      <p:sp>
        <p:nvSpPr>
          <p:cNvPr id="418" name="Google Shape;418;p90"/>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ctr" rtl="0">
              <a:spcBef>
                <a:spcPts val="750"/>
              </a:spcBef>
              <a:spcAft>
                <a:spcPts val="0"/>
              </a:spcAft>
              <a:buNone/>
            </a:pPr>
            <a:r>
              <a:rPr lang="en-US" b="1" dirty="0" smtClean="0"/>
              <a:t>Monitoring and evaluating the effectiveness of EL programming </a:t>
            </a:r>
          </a:p>
          <a:p>
            <a:pPr marL="0" lvl="0" indent="0" rtl="0">
              <a:spcBef>
                <a:spcPts val="750"/>
              </a:spcBef>
              <a:spcAft>
                <a:spcPts val="0"/>
              </a:spcAft>
              <a:buNone/>
            </a:pPr>
            <a:endParaRPr lang="en-US" dirty="0" smtClean="0"/>
          </a:p>
          <a:p>
            <a:pPr marL="0" lvl="0" indent="0" rtl="0">
              <a:spcBef>
                <a:spcPts val="750"/>
              </a:spcBef>
              <a:spcAft>
                <a:spcPts val="0"/>
              </a:spcAft>
              <a:buNone/>
            </a:pPr>
            <a:r>
              <a:rPr lang="en-US" dirty="0" smtClean="0"/>
              <a:t>This </a:t>
            </a:r>
            <a:r>
              <a:rPr lang="en-US" dirty="0" smtClean="0"/>
              <a:t>goes beyond what we do at the state.</a:t>
            </a:r>
          </a:p>
          <a:p>
            <a:pPr marL="285750" indent="-285750"/>
            <a:r>
              <a:rPr lang="en-US" dirty="0" smtClean="0"/>
              <a:t>Once you’ve made a decision to try a new type of EL programming, monitor its effectiveness by reviewing data from attendance, assessments, and teacher input.</a:t>
            </a:r>
          </a:p>
          <a:p>
            <a:pPr marL="285750" indent="-285750"/>
            <a:r>
              <a:rPr lang="en-US" dirty="0" smtClean="0"/>
              <a:t>Make sure that the program was enacted with fidelity and that the data collected is accurate.</a:t>
            </a:r>
          </a:p>
          <a:p>
            <a:pPr marL="285750" indent="-285750"/>
            <a:r>
              <a:rPr lang="en-US" dirty="0" smtClean="0"/>
              <a:t>Update your school information systems regularly to reflect current EL enrollment.</a:t>
            </a:r>
            <a:endParaRPr dirty="0"/>
          </a:p>
        </p:txBody>
      </p:sp>
      <p:sp>
        <p:nvSpPr>
          <p:cNvPr id="2" name="Rectangle 1"/>
          <p:cNvSpPr/>
          <p:nvPr/>
        </p:nvSpPr>
        <p:spPr>
          <a:xfrm>
            <a:off x="1460938" y="1250731"/>
            <a:ext cx="6222124" cy="367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9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Wrap-Up</a:t>
            </a:r>
            <a:endParaRPr/>
          </a:p>
        </p:txBody>
      </p:sp>
      <p:sp>
        <p:nvSpPr>
          <p:cNvPr id="476" name="Google Shape;476;p98"/>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More questions?</a:t>
            </a:r>
            <a:endParaRPr/>
          </a:p>
          <a:p>
            <a:pPr marL="0" lvl="0" indent="0" algn="l" rtl="0">
              <a:spcBef>
                <a:spcPts val="750"/>
              </a:spcBef>
              <a:spcAft>
                <a:spcPts val="0"/>
              </a:spcAft>
              <a:buNone/>
            </a:pPr>
            <a:endParaRPr/>
          </a:p>
          <a:p>
            <a:pPr marL="0" lvl="0" indent="0" algn="l" rtl="0">
              <a:spcBef>
                <a:spcPts val="750"/>
              </a:spcBef>
              <a:spcAft>
                <a:spcPts val="0"/>
              </a:spcAft>
              <a:buNone/>
            </a:pPr>
            <a:r>
              <a:rPr lang="en-US"/>
              <a:t>Funding and Compliance: </a:t>
            </a:r>
            <a:r>
              <a:rPr lang="en-US" u="sng">
                <a:solidFill>
                  <a:schemeClr val="hlink"/>
                </a:solidFill>
                <a:hlinkClick r:id="rId3"/>
              </a:rPr>
              <a:t>melanie.mayeux@la.gov</a:t>
            </a:r>
            <a:endParaRPr/>
          </a:p>
          <a:p>
            <a:pPr marL="0" lvl="0" indent="0" algn="l" rtl="0">
              <a:spcBef>
                <a:spcPts val="750"/>
              </a:spcBef>
              <a:spcAft>
                <a:spcPts val="0"/>
              </a:spcAft>
              <a:buNone/>
            </a:pPr>
            <a:r>
              <a:rPr lang="en-US"/>
              <a:t>EL Instructional Programs: </a:t>
            </a:r>
            <a:r>
              <a:rPr lang="en-US" u="sng">
                <a:solidFill>
                  <a:schemeClr val="hlink"/>
                </a:solidFill>
                <a:hlinkClick r:id="rId4"/>
              </a:rPr>
              <a:t>alice.garcia@la.gov</a:t>
            </a:r>
            <a:endParaRPr/>
          </a:p>
          <a:p>
            <a:pPr marL="0" lvl="0" indent="0" algn="l" rtl="0">
              <a:spcBef>
                <a:spcPts val="750"/>
              </a:spcBef>
              <a:spcAft>
                <a:spcPts val="0"/>
              </a:spcAft>
              <a:buNone/>
            </a:pPr>
            <a:r>
              <a:rPr lang="en-US"/>
              <a:t>Accountability: </a:t>
            </a:r>
            <a:r>
              <a:rPr lang="en-US" u="sng">
                <a:solidFill>
                  <a:schemeClr val="hlink"/>
                </a:solidFill>
                <a:hlinkClick r:id="rId5"/>
              </a:rPr>
              <a:t>jennifer.baird@la.gov</a:t>
            </a:r>
            <a:endParaRPr/>
          </a:p>
          <a:p>
            <a:pPr marL="0" lvl="0" indent="0" algn="l" rtl="0">
              <a:spcBef>
                <a:spcPts val="750"/>
              </a:spcBef>
              <a:spcAft>
                <a:spcPts val="0"/>
              </a:spcAft>
              <a:buNone/>
            </a:pPr>
            <a:r>
              <a:rPr lang="en-US"/>
              <a:t>EL Assessments: </a:t>
            </a:r>
            <a:r>
              <a:rPr lang="en-US" u="sng">
                <a:solidFill>
                  <a:schemeClr val="hlink"/>
                </a:solidFill>
                <a:hlinkClick r:id="rId6"/>
              </a:rPr>
              <a:t>assessment@la.gov</a:t>
            </a: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9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Resources</a:t>
            </a:r>
            <a:endParaRPr/>
          </a:p>
        </p:txBody>
      </p:sp>
      <p:sp>
        <p:nvSpPr>
          <p:cNvPr id="483" name="Google Shape;483;p99"/>
          <p:cNvSpPr txBox="1">
            <a:spLocks noGrp="1"/>
          </p:cNvSpPr>
          <p:nvPr>
            <p:ph type="body" idx="1"/>
          </p:nvPr>
        </p:nvSpPr>
        <p:spPr>
          <a:xfrm>
            <a:off x="0" y="1033475"/>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EL Newcomer Toolkit</a:t>
            </a:r>
            <a:endParaRPr/>
          </a:p>
          <a:p>
            <a:pPr marL="0" lvl="0" indent="0" algn="l" rtl="0">
              <a:spcBef>
                <a:spcPts val="750"/>
              </a:spcBef>
              <a:spcAft>
                <a:spcPts val="0"/>
              </a:spcAft>
              <a:buNone/>
            </a:pPr>
            <a:r>
              <a:rPr lang="en-US" sz="1100" u="sng">
                <a:solidFill>
                  <a:schemeClr val="hlink"/>
                </a:solidFill>
                <a:latin typeface="Arial"/>
                <a:ea typeface="Arial"/>
                <a:cs typeface="Arial"/>
                <a:sym typeface="Arial"/>
                <a:hlinkClick r:id="rId3"/>
              </a:rPr>
              <a:t>https://www2.ed.gov/about/offices/list/oela/newcomers-toolkit/ncomertoolkit.pdf</a:t>
            </a:r>
            <a:endParaRPr/>
          </a:p>
          <a:p>
            <a:pPr marL="0" lvl="0" indent="0" algn="l" rtl="0">
              <a:spcBef>
                <a:spcPts val="750"/>
              </a:spcBef>
              <a:spcAft>
                <a:spcPts val="0"/>
              </a:spcAft>
              <a:buNone/>
            </a:pPr>
            <a:r>
              <a:rPr lang="en-US"/>
              <a:t>English Learners and Title III Non-Regulatory Guidance</a:t>
            </a:r>
            <a:endParaRPr/>
          </a:p>
          <a:p>
            <a:pPr marL="0" lvl="0" indent="0" algn="l" rtl="0">
              <a:spcBef>
                <a:spcPts val="750"/>
              </a:spcBef>
              <a:spcAft>
                <a:spcPts val="0"/>
              </a:spcAft>
              <a:buNone/>
            </a:pPr>
            <a:r>
              <a:rPr lang="en-US" sz="1100" u="sng">
                <a:solidFill>
                  <a:schemeClr val="hlink"/>
                </a:solidFill>
                <a:latin typeface="Arial"/>
                <a:ea typeface="Arial"/>
                <a:cs typeface="Arial"/>
                <a:sym typeface="Arial"/>
                <a:hlinkClick r:id="rId4"/>
              </a:rPr>
              <a:t>https://www2.ed.gov/policy/elsec/leg/essa/essatitleiiiguidenglishlearners92016.pdf</a:t>
            </a:r>
            <a:endParaRPr/>
          </a:p>
          <a:p>
            <a:pPr marL="0" lvl="0" indent="0" algn="l" rtl="0">
              <a:spcBef>
                <a:spcPts val="750"/>
              </a:spcBef>
              <a:spcAft>
                <a:spcPts val="0"/>
              </a:spcAft>
              <a:buNone/>
            </a:pPr>
            <a:r>
              <a:rPr lang="en-US"/>
              <a:t>English Learner Toolkit </a:t>
            </a:r>
            <a:endParaRPr/>
          </a:p>
          <a:p>
            <a:pPr marL="0" lvl="0" indent="0" algn="l" rtl="0">
              <a:spcBef>
                <a:spcPts val="750"/>
              </a:spcBef>
              <a:spcAft>
                <a:spcPts val="0"/>
              </a:spcAft>
              <a:buNone/>
            </a:pPr>
            <a:r>
              <a:rPr lang="en-US" sz="1100" u="sng">
                <a:solidFill>
                  <a:schemeClr val="hlink"/>
                </a:solidFill>
                <a:latin typeface="Arial"/>
                <a:ea typeface="Arial"/>
                <a:cs typeface="Arial"/>
                <a:sym typeface="Arial"/>
                <a:hlinkClick r:id="rId5"/>
              </a:rPr>
              <a:t>https://www2.ed.gov/about/offices/list/oela/english-learner-toolkit/eltoolkit.pdf</a:t>
            </a:r>
            <a:endParaRPr/>
          </a:p>
          <a:p>
            <a:pPr marL="0" lvl="0" indent="0" algn="l" rtl="0">
              <a:spcBef>
                <a:spcPts val="750"/>
              </a:spcBef>
              <a:spcAft>
                <a:spcPts val="0"/>
              </a:spcAft>
              <a:buNone/>
            </a:pPr>
            <a:r>
              <a:rPr lang="en-US"/>
              <a:t>Civil Rights Obligations </a:t>
            </a:r>
            <a:endParaRPr/>
          </a:p>
          <a:p>
            <a:pPr marL="0" lvl="0" indent="0" algn="l" rtl="0">
              <a:spcBef>
                <a:spcPts val="750"/>
              </a:spcBef>
              <a:spcAft>
                <a:spcPts val="0"/>
              </a:spcAft>
              <a:buNone/>
            </a:pPr>
            <a:r>
              <a:rPr lang="en-US" sz="1100" u="sng">
                <a:solidFill>
                  <a:schemeClr val="hlink"/>
                </a:solidFill>
                <a:latin typeface="Arial"/>
                <a:ea typeface="Arial"/>
                <a:cs typeface="Arial"/>
                <a:sym typeface="Arial"/>
                <a:hlinkClick r:id="rId6"/>
              </a:rPr>
              <a:t>https://www2.ed.gov/about/offices/list/ocr/ellresources.html</a:t>
            </a:r>
            <a:endParaRPr/>
          </a:p>
          <a:p>
            <a:pPr marL="0" lvl="0" indent="0" algn="l" rtl="0">
              <a:spcBef>
                <a:spcPts val="750"/>
              </a:spcBef>
              <a:spcAft>
                <a:spcPts val="0"/>
              </a:spcAft>
              <a:buNone/>
            </a:pPr>
            <a:r>
              <a:rPr lang="en-US"/>
              <a:t>English Learner Library</a:t>
            </a:r>
            <a:endParaRPr/>
          </a:p>
          <a:p>
            <a:pPr marL="0" lvl="0" indent="0" algn="l" rtl="0">
              <a:spcBef>
                <a:spcPts val="750"/>
              </a:spcBef>
              <a:spcAft>
                <a:spcPts val="0"/>
              </a:spcAft>
              <a:buNone/>
            </a:pPr>
            <a:r>
              <a:rPr lang="en-US" sz="1100" u="sng">
                <a:solidFill>
                  <a:schemeClr val="hlink"/>
                </a:solidFill>
                <a:latin typeface="Arial"/>
                <a:ea typeface="Arial"/>
                <a:cs typeface="Arial"/>
                <a:sym typeface="Arial"/>
                <a:hlinkClick r:id="rId7"/>
              </a:rPr>
              <a:t>https://www.louisianabelieves.com/resources/library/english-learners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0"/>
          <p:cNvSpPr txBox="1"/>
          <p:nvPr/>
        </p:nvSpPr>
        <p:spPr>
          <a:xfrm>
            <a:off x="-12900" y="-12900"/>
            <a:ext cx="9156900" cy="103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a:latin typeface="Calibri"/>
                <a:ea typeface="Calibri"/>
                <a:cs typeface="Calibri"/>
                <a:sym typeface="Calibri"/>
              </a:rPr>
              <a:t>Guiding Beliefs</a:t>
            </a:r>
            <a:endParaRPr sz="2800">
              <a:latin typeface="Calibri"/>
              <a:ea typeface="Calibri"/>
              <a:cs typeface="Calibri"/>
              <a:sym typeface="Calibri"/>
            </a:endParaRPr>
          </a:p>
        </p:txBody>
      </p:sp>
      <p:sp>
        <p:nvSpPr>
          <p:cNvPr id="273" name="Google Shape;273;p70"/>
          <p:cNvSpPr txBox="1"/>
          <p:nvPr/>
        </p:nvSpPr>
        <p:spPr>
          <a:xfrm>
            <a:off x="66750" y="1018500"/>
            <a:ext cx="8997600" cy="371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800">
                <a:latin typeface="Calibri"/>
                <a:ea typeface="Calibri"/>
                <a:cs typeface="Calibri"/>
                <a:sym typeface="Calibri"/>
              </a:rPr>
              <a:t>Louisiana’s students—all of them, no matter race, disability, or creed—are as smart and capable as any in America. They have gifts and talents no lesser than those given to any children on this earth. </a:t>
            </a:r>
            <a:endParaRPr sz="1800">
              <a:latin typeface="Calibri"/>
              <a:ea typeface="Calibri"/>
              <a:cs typeface="Calibri"/>
              <a:sym typeface="Calibri"/>
            </a:endParaRPr>
          </a:p>
          <a:p>
            <a:pPr marL="0" lvl="0" indent="0" algn="l" rtl="0">
              <a:lnSpc>
                <a:spcPct val="100000"/>
              </a:lnSpc>
              <a:spcBef>
                <a:spcPts val="1800"/>
              </a:spcBef>
              <a:spcAft>
                <a:spcPts val="0"/>
              </a:spcAft>
              <a:buNone/>
            </a:pPr>
            <a:r>
              <a:rPr lang="en-US" sz="1800">
                <a:latin typeface="Calibri"/>
                <a:ea typeface="Calibri"/>
                <a:cs typeface="Calibri"/>
                <a:sym typeface="Calibri"/>
              </a:rPr>
              <a:t>Louisiana has worked hard to raise expectations for students, and as a result, students are performing at higher levels than ever before. </a:t>
            </a:r>
            <a:endParaRPr sz="1800">
              <a:latin typeface="Calibri"/>
              <a:ea typeface="Calibri"/>
              <a:cs typeface="Calibri"/>
              <a:sym typeface="Calibri"/>
            </a:endParaRPr>
          </a:p>
          <a:p>
            <a:pPr marL="0" lvl="0" indent="0" algn="l" rtl="0">
              <a:lnSpc>
                <a:spcPct val="100000"/>
              </a:lnSpc>
              <a:spcBef>
                <a:spcPts val="1800"/>
              </a:spcBef>
              <a:spcAft>
                <a:spcPts val="0"/>
              </a:spcAft>
              <a:buNone/>
            </a:pPr>
            <a:r>
              <a:rPr lang="en-US" sz="1800">
                <a:latin typeface="Calibri"/>
                <a:ea typeface="Calibri"/>
                <a:cs typeface="Calibri"/>
                <a:sym typeface="Calibri"/>
              </a:rPr>
              <a:t>While Louisiana has made great strides in increasing life opportunities for its students, there remain serious challenges in Louisiana’s schools. Often these challenges are experienced to the greatest extent by children of historically disadvantaged backgrounds. </a:t>
            </a:r>
            <a:endParaRPr sz="1800">
              <a:latin typeface="Calibri"/>
              <a:ea typeface="Calibri"/>
              <a:cs typeface="Calibri"/>
              <a:sym typeface="Calibri"/>
            </a:endParaRPr>
          </a:p>
          <a:p>
            <a:pPr marL="0" lvl="0" indent="0" algn="l" rtl="0">
              <a:lnSpc>
                <a:spcPct val="100000"/>
              </a:lnSpc>
              <a:spcBef>
                <a:spcPts val="1800"/>
              </a:spcBef>
              <a:spcAft>
                <a:spcPts val="1800"/>
              </a:spcAft>
              <a:buNone/>
            </a:pPr>
            <a:r>
              <a:rPr lang="en-US" sz="1800">
                <a:latin typeface="Calibri"/>
                <a:ea typeface="Calibri"/>
                <a:cs typeface="Calibri"/>
                <a:sym typeface="Calibri"/>
              </a:rPr>
              <a:t>As educators, we have a powerful role to play in helping all students overcome the challenges they will experience on the way to leading healthy and productive lives as adults. </a:t>
            </a:r>
            <a:endParaRPr sz="1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71"/>
          <p:cNvPicPr preferRelativeResize="0"/>
          <p:nvPr/>
        </p:nvPicPr>
        <p:blipFill rotWithShape="1">
          <a:blip r:embed="rId3">
            <a:alphaModFix/>
          </a:blip>
          <a:srcRect/>
          <a:stretch/>
        </p:blipFill>
        <p:spPr>
          <a:xfrm>
            <a:off x="0" y="0"/>
            <a:ext cx="9144018"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7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Theory of Change</a:t>
            </a:r>
            <a:endParaRPr/>
          </a:p>
        </p:txBody>
      </p:sp>
      <p:pic>
        <p:nvPicPr>
          <p:cNvPr id="285" name="Google Shape;285;p72"/>
          <p:cNvPicPr preferRelativeResize="0"/>
          <p:nvPr/>
        </p:nvPicPr>
        <p:blipFill>
          <a:blip r:embed="rId3">
            <a:alphaModFix/>
          </a:blip>
          <a:stretch>
            <a:fillRect/>
          </a:stretch>
        </p:blipFill>
        <p:spPr>
          <a:xfrm>
            <a:off x="2622825" y="1033475"/>
            <a:ext cx="4019550" cy="3822050"/>
          </a:xfrm>
          <a:prstGeom prst="rect">
            <a:avLst/>
          </a:prstGeom>
          <a:noFill/>
          <a:ln>
            <a:noFill/>
          </a:ln>
        </p:spPr>
      </p:pic>
      <p:pic>
        <p:nvPicPr>
          <p:cNvPr id="286" name="Google Shape;286;p72"/>
          <p:cNvPicPr preferRelativeResize="0"/>
          <p:nvPr/>
        </p:nvPicPr>
        <p:blipFill>
          <a:blip r:embed="rId4">
            <a:alphaModFix/>
          </a:blip>
          <a:stretch>
            <a:fillRect/>
          </a:stretch>
        </p:blipFill>
        <p:spPr>
          <a:xfrm>
            <a:off x="299225" y="1292200"/>
            <a:ext cx="2323606" cy="926075"/>
          </a:xfrm>
          <a:prstGeom prst="rect">
            <a:avLst/>
          </a:prstGeom>
          <a:noFill/>
          <a:ln>
            <a:noFill/>
          </a:ln>
        </p:spPr>
      </p:pic>
      <p:pic>
        <p:nvPicPr>
          <p:cNvPr id="287" name="Google Shape;287;p72"/>
          <p:cNvPicPr preferRelativeResize="0"/>
          <p:nvPr/>
        </p:nvPicPr>
        <p:blipFill>
          <a:blip r:embed="rId5">
            <a:alphaModFix/>
          </a:blip>
          <a:stretch>
            <a:fillRect/>
          </a:stretch>
        </p:blipFill>
        <p:spPr>
          <a:xfrm>
            <a:off x="6889325" y="2416048"/>
            <a:ext cx="2102425" cy="926075"/>
          </a:xfrm>
          <a:prstGeom prst="rect">
            <a:avLst/>
          </a:prstGeom>
          <a:noFill/>
          <a:ln>
            <a:noFill/>
          </a:ln>
        </p:spPr>
      </p:pic>
      <p:pic>
        <p:nvPicPr>
          <p:cNvPr id="288" name="Google Shape;288;p72"/>
          <p:cNvPicPr preferRelativeResize="0"/>
          <p:nvPr/>
        </p:nvPicPr>
        <p:blipFill>
          <a:blip r:embed="rId6">
            <a:alphaModFix/>
          </a:blip>
          <a:stretch>
            <a:fillRect/>
          </a:stretch>
        </p:blipFill>
        <p:spPr>
          <a:xfrm>
            <a:off x="346662" y="3401111"/>
            <a:ext cx="2228725" cy="11575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74"/>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Policy </a:t>
            </a:r>
            <a:r>
              <a:rPr lang="en-US" dirty="0" smtClean="0"/>
              <a:t>and Guidance Updates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75"/>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EL Policy Updates: Bulletin 111</a:t>
            </a:r>
            <a:endParaRPr/>
          </a:p>
        </p:txBody>
      </p:sp>
      <p:sp>
        <p:nvSpPr>
          <p:cNvPr id="306" name="Google Shape;306;p75"/>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dirty="0"/>
              <a:t>Bulletin 111:</a:t>
            </a:r>
            <a:endParaRPr dirty="0"/>
          </a:p>
          <a:p>
            <a:pPr marL="0" lvl="0" indent="0" algn="l" rtl="0">
              <a:spcBef>
                <a:spcPts val="750"/>
              </a:spcBef>
              <a:spcAft>
                <a:spcPts val="0"/>
              </a:spcAft>
              <a:buNone/>
            </a:pPr>
            <a:r>
              <a:rPr lang="en-US" sz="1600" dirty="0">
                <a:solidFill>
                  <a:srgbClr val="000000"/>
                </a:solidFill>
              </a:rPr>
              <a:t>C. </a:t>
            </a:r>
            <a:r>
              <a:rPr lang="en-US" sz="1600" b="1" dirty="0">
                <a:solidFill>
                  <a:srgbClr val="000000"/>
                </a:solidFill>
              </a:rPr>
              <a:t>Accommodations for the English Language Proficiency Test (ELPT) </a:t>
            </a:r>
            <a:r>
              <a:rPr lang="en-US" sz="1600" dirty="0">
                <a:solidFill>
                  <a:srgbClr val="000000"/>
                </a:solidFill>
              </a:rPr>
              <a:t>must be documented on a student’s Individual Education Plan (IEP), or Individual Academic Plan (IAP) </a:t>
            </a:r>
            <a:r>
              <a:rPr lang="en-US" sz="1600" b="1" dirty="0">
                <a:solidFill>
                  <a:srgbClr val="000000"/>
                </a:solidFill>
              </a:rPr>
              <a:t>no later than 30 days</a:t>
            </a:r>
            <a:r>
              <a:rPr lang="en-US" sz="1600" dirty="0">
                <a:solidFill>
                  <a:srgbClr val="000000"/>
                </a:solidFill>
              </a:rPr>
              <a:t> prior to the opening of the testing window.</a:t>
            </a:r>
            <a:endParaRPr sz="1600" dirty="0">
              <a:solidFill>
                <a:srgbClr val="000000"/>
              </a:solidFill>
            </a:endParaRPr>
          </a:p>
          <a:p>
            <a:pPr marL="0" lvl="0" indent="0" algn="l" rtl="0">
              <a:spcBef>
                <a:spcPts val="750"/>
              </a:spcBef>
              <a:spcAft>
                <a:spcPts val="0"/>
              </a:spcAft>
              <a:buNone/>
            </a:pPr>
            <a:r>
              <a:rPr lang="en-US" sz="1600" dirty="0">
                <a:solidFill>
                  <a:srgbClr val="000000"/>
                </a:solidFill>
              </a:rPr>
              <a:t> D. </a:t>
            </a:r>
            <a:r>
              <a:rPr lang="en-US" sz="1600" b="1" dirty="0">
                <a:solidFill>
                  <a:srgbClr val="000000"/>
                </a:solidFill>
              </a:rPr>
              <a:t>Students with disabilities who are unable to meet the above exit criteria after four years </a:t>
            </a:r>
            <a:r>
              <a:rPr lang="en-US" sz="1600" dirty="0">
                <a:solidFill>
                  <a:srgbClr val="000000"/>
                </a:solidFill>
              </a:rPr>
              <a:t>or more in EL status, and whose disability impacts language acquisition, may be reclassified and exempt from future ELPT participation, but will be required to take statewide assessments. In such cases, </a:t>
            </a:r>
            <a:r>
              <a:rPr lang="en-US" sz="1600" b="1" dirty="0">
                <a:solidFill>
                  <a:srgbClr val="000000"/>
                </a:solidFill>
              </a:rPr>
              <a:t>the IEP team determines that the student’s disability directly impacts language acquisition</a:t>
            </a:r>
            <a:r>
              <a:rPr lang="en-US" sz="1600" dirty="0">
                <a:solidFill>
                  <a:srgbClr val="000000"/>
                </a:solidFill>
              </a:rPr>
              <a:t>; then, the student’s reclassification and exit is decided by consensus of the members of the School Building Level Committee (SBLC). </a:t>
            </a:r>
            <a:r>
              <a:rPr lang="en-US" sz="1600" u="sng" dirty="0">
                <a:solidFill>
                  <a:srgbClr val="000000"/>
                </a:solidFill>
              </a:rPr>
              <a:t>Students with significant cognitive disabilities who meet the participation criteria for LEAP Connect may be reclassified and exited sooner until such time as an alternate ELPT is available</a:t>
            </a:r>
            <a:r>
              <a:rPr lang="en-US" sz="1600" dirty="0">
                <a:solidFill>
                  <a:srgbClr val="000000"/>
                </a:solidFill>
              </a:rPr>
              <a:t>.</a:t>
            </a:r>
            <a:endParaRP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7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EL Policy Updates: Bulletin 741</a:t>
            </a:r>
            <a:endParaRPr/>
          </a:p>
        </p:txBody>
      </p:sp>
      <p:sp>
        <p:nvSpPr>
          <p:cNvPr id="313" name="Google Shape;313;p76"/>
          <p:cNvSpPr txBox="1">
            <a:spLocks noGrp="1"/>
          </p:cNvSpPr>
          <p:nvPr>
            <p:ph type="body" idx="1"/>
          </p:nvPr>
        </p:nvSpPr>
        <p:spPr>
          <a:xfrm>
            <a:off x="152400" y="1143000"/>
            <a:ext cx="8839200" cy="38067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sz="1600" dirty="0"/>
              <a:t>Bulletin 741: (These are the highlights)</a:t>
            </a:r>
            <a:endParaRPr sz="1600" dirty="0"/>
          </a:p>
          <a:p>
            <a:pPr marL="0" indent="0">
              <a:lnSpc>
                <a:spcPct val="115000"/>
              </a:lnSpc>
              <a:spcBef>
                <a:spcPts val="1200"/>
              </a:spcBef>
              <a:buNone/>
            </a:pPr>
            <a:r>
              <a:rPr lang="en-US" sz="1400" dirty="0"/>
              <a:t>D. LEAs must identify within </a:t>
            </a:r>
            <a:r>
              <a:rPr lang="en-US" sz="1400" b="1" dirty="0"/>
              <a:t>thirty (30) days of school enrollment </a:t>
            </a:r>
            <a:r>
              <a:rPr lang="en-US" sz="1400" dirty="0"/>
              <a:t>students in need of specialized language assistance programs. The state approved standardized entrance and </a:t>
            </a:r>
            <a:r>
              <a:rPr lang="en-US" sz="1400" dirty="0" smtClean="0"/>
              <a:t>exit must </a:t>
            </a:r>
            <a:r>
              <a:rPr lang="en-US" sz="1400" dirty="0"/>
              <a:t>be followed, as referenced in LAC 28:CXI.</a:t>
            </a:r>
          </a:p>
          <a:p>
            <a:pPr marL="0" lvl="0" indent="0" algn="l" rtl="0">
              <a:lnSpc>
                <a:spcPct val="115000"/>
              </a:lnSpc>
              <a:spcBef>
                <a:spcPts val="1200"/>
              </a:spcBef>
              <a:spcAft>
                <a:spcPts val="0"/>
              </a:spcAft>
              <a:buNone/>
            </a:pPr>
            <a:r>
              <a:rPr lang="en-US" sz="1400" dirty="0" smtClean="0"/>
              <a:t>G</a:t>
            </a:r>
            <a:r>
              <a:rPr lang="en-US" sz="1400" dirty="0"/>
              <a:t>. In addition to offering equal access to the core curriculum, LEAs must provide ELs with equal opportunities to participate meaningfully in all programs and activities, whether curricular, co-curricular, or extracurricular.</a:t>
            </a:r>
            <a:endParaRPr sz="1400" dirty="0"/>
          </a:p>
          <a:p>
            <a:pPr marL="0" lvl="0" indent="0" algn="l" rtl="0">
              <a:lnSpc>
                <a:spcPct val="115000"/>
              </a:lnSpc>
              <a:spcBef>
                <a:spcPts val="1200"/>
              </a:spcBef>
              <a:spcAft>
                <a:spcPts val="0"/>
              </a:spcAft>
              <a:buNone/>
            </a:pPr>
            <a:r>
              <a:rPr lang="en-US" sz="1400" dirty="0"/>
              <a:t>I. LEAs have the obligation to communicate meaningfully with parents who have limited English proficiency skills and to adequately notify them of information about any program, service, or activity called to the attention of non EL parents. LEAs must have a process to identify parents with limited English skills and provide them with free and effective language assistance, such as translated materials or an appropriate and trained interpreter.</a:t>
            </a:r>
            <a:endParaRPr sz="1400" dirty="0"/>
          </a:p>
          <a:p>
            <a:pPr marL="0" lvl="0" indent="0" algn="l" rtl="0">
              <a:spcBef>
                <a:spcPts val="1200"/>
              </a:spcBef>
              <a:spcAft>
                <a:spcPts val="0"/>
              </a:spcAft>
              <a:buNone/>
            </a:pPr>
            <a:endParaRPr dirty="0"/>
          </a:p>
        </p:txBody>
      </p:sp>
    </p:spTree>
  </p:cSld>
  <p:clrMapOvr>
    <a:masterClrMapping/>
  </p:clrMapOvr>
</p:sld>
</file>

<file path=ppt/theme/theme1.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1588</Words>
  <Application>Microsoft Office PowerPoint</Application>
  <PresentationFormat>On-screen Show (16:9)</PresentationFormat>
  <Paragraphs>168</Paragraphs>
  <Slides>29</Slides>
  <Notes>25</Notes>
  <HiddenSlides>1</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29</vt:i4>
      </vt:variant>
    </vt:vector>
  </HeadingPairs>
  <TitlesOfParts>
    <vt:vector size="37" baseType="lpstr">
      <vt:lpstr>Arial</vt:lpstr>
      <vt:lpstr>Calibri</vt:lpstr>
      <vt:lpstr>Century</vt:lpstr>
      <vt:lpstr>Century Schoolbook</vt:lpstr>
      <vt:lpstr>LA Believes</vt:lpstr>
      <vt:lpstr>LA Believes</vt:lpstr>
      <vt:lpstr>Simple Light</vt:lpstr>
      <vt:lpstr>LA Believes</vt:lpstr>
      <vt:lpstr>LDOE English Learner Program Updates  November 1, 2019 Alice Garcia  </vt:lpstr>
      <vt:lpstr>Today’s Agenda</vt:lpstr>
      <vt:lpstr>PowerPoint Presentation</vt:lpstr>
      <vt:lpstr>PowerPoint Presentation</vt:lpstr>
      <vt:lpstr>Theory of Change</vt:lpstr>
      <vt:lpstr>PowerPoint Presentation</vt:lpstr>
      <vt:lpstr>Policy and Guidance Updates</vt:lpstr>
      <vt:lpstr>EL Policy Updates: Bulletin 111</vt:lpstr>
      <vt:lpstr>EL Policy Updates: Bulletin 741</vt:lpstr>
      <vt:lpstr>EL Policy Updates: Bulletin 118 </vt:lpstr>
      <vt:lpstr>Guidance on Spanish Math Assessments </vt:lpstr>
      <vt:lpstr>Guidance on Grading English Learners</vt:lpstr>
      <vt:lpstr>Guidance on Identifying ELs as SWD</vt:lpstr>
      <vt:lpstr>EL State Profile</vt:lpstr>
      <vt:lpstr>Key Challenges Specific to English Learners</vt:lpstr>
      <vt:lpstr>State-Wide Demographics:  Number of Years Served</vt:lpstr>
      <vt:lpstr>State-Wide Demographics: Ethnicity and Education Classification</vt:lpstr>
      <vt:lpstr>State-Wide Demographics: ELPT Participants by Grade</vt:lpstr>
      <vt:lpstr>Language Proficiency: State-Wide EL Growth As Measured By ELPT</vt:lpstr>
      <vt:lpstr>What Do We Know About English Learners and PreK?</vt:lpstr>
      <vt:lpstr>Community of Practice Initiative  </vt:lpstr>
      <vt:lpstr>EL Community of Practice: Focus Areas</vt:lpstr>
      <vt:lpstr>Focus Area 1</vt:lpstr>
      <vt:lpstr>Focus Area 2</vt:lpstr>
      <vt:lpstr>EL Program Models</vt:lpstr>
      <vt:lpstr>Focus Area 3</vt:lpstr>
      <vt:lpstr>Focus Area 4</vt:lpstr>
      <vt:lpstr>Wrap-Up</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LDOE English Learner Program Updates  November 1, 2019 Alice Garcia  </dc:title>
  <dc:creator>Alice Garcia</dc:creator>
  <cp:lastModifiedBy>Alice Garcia</cp:lastModifiedBy>
  <cp:revision>14</cp:revision>
  <dcterms:modified xsi:type="dcterms:W3CDTF">2019-10-31T01:07:01Z</dcterms:modified>
</cp:coreProperties>
</file>